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9" r:id="rId3"/>
    <p:sldId id="338" r:id="rId4"/>
    <p:sldId id="339" r:id="rId5"/>
    <p:sldId id="275" r:id="rId6"/>
    <p:sldId id="257" r:id="rId7"/>
    <p:sldId id="337" r:id="rId8"/>
    <p:sldId id="274" r:id="rId9"/>
    <p:sldId id="258" r:id="rId10"/>
    <p:sldId id="273" r:id="rId11"/>
    <p:sldId id="259" r:id="rId12"/>
    <p:sldId id="261" r:id="rId13"/>
    <p:sldId id="265" r:id="rId14"/>
    <p:sldId id="267" r:id="rId15"/>
    <p:sldId id="268" r:id="rId16"/>
    <p:sldId id="269" r:id="rId17"/>
    <p:sldId id="270" r:id="rId18"/>
    <p:sldId id="271" r:id="rId19"/>
    <p:sldId id="272" r:id="rId20"/>
    <p:sldId id="276" r:id="rId21"/>
    <p:sldId id="277" r:id="rId22"/>
    <p:sldId id="278" r:id="rId23"/>
    <p:sldId id="346" r:id="rId24"/>
    <p:sldId id="348" r:id="rId25"/>
    <p:sldId id="347"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40" r:id="rId47"/>
    <p:sldId id="341" r:id="rId48"/>
    <p:sldId id="344" r:id="rId49"/>
    <p:sldId id="342" r:id="rId50"/>
    <p:sldId id="345" r:id="rId51"/>
    <p:sldId id="343" r:id="rId52"/>
    <p:sldId id="300" r:id="rId53"/>
    <p:sldId id="301" r:id="rId54"/>
    <p:sldId id="302" r:id="rId55"/>
    <p:sldId id="303" r:id="rId56"/>
    <p:sldId id="304" r:id="rId57"/>
    <p:sldId id="305" r:id="rId58"/>
    <p:sldId id="306" r:id="rId59"/>
    <p:sldId id="322" r:id="rId60"/>
    <p:sldId id="323" r:id="rId61"/>
    <p:sldId id="324" r:id="rId62"/>
    <p:sldId id="326" r:id="rId63"/>
    <p:sldId id="328" r:id="rId64"/>
    <p:sldId id="307" r:id="rId65"/>
    <p:sldId id="334" r:id="rId66"/>
    <p:sldId id="336" r:id="rId67"/>
    <p:sldId id="335" r:id="rId68"/>
    <p:sldId id="333" r:id="rId69"/>
    <p:sldId id="308" r:id="rId70"/>
    <p:sldId id="330" r:id="rId71"/>
    <p:sldId id="331" r:id="rId72"/>
    <p:sldId id="332" r:id="rId73"/>
    <p:sldId id="309" r:id="rId74"/>
    <p:sldId id="310" r:id="rId75"/>
    <p:sldId id="311" r:id="rId76"/>
    <p:sldId id="317" r:id="rId77"/>
    <p:sldId id="318" r:id="rId78"/>
    <p:sldId id="319" r:id="rId79"/>
    <p:sldId id="312" r:id="rId80"/>
    <p:sldId id="313" r:id="rId81"/>
    <p:sldId id="314" r:id="rId8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07" autoAdjust="0"/>
    <p:restoredTop sz="96340" autoAdjust="0"/>
  </p:normalViewPr>
  <p:slideViewPr>
    <p:cSldViewPr>
      <p:cViewPr varScale="1">
        <p:scale>
          <a:sx n="87" d="100"/>
          <a:sy n="87" d="100"/>
        </p:scale>
        <p:origin x="1158"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06/02/2017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06/02/2017</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err="1" smtClean="0"/>
              <a:t>Story</a:t>
            </a:r>
            <a:r>
              <a:rPr lang="pt-BR" dirty="0" smtClean="0"/>
              <a:t> </a:t>
            </a:r>
            <a:r>
              <a:rPr lang="pt-BR" dirty="0" err="1" smtClean="0"/>
              <a:t>Board</a:t>
            </a:r>
            <a:endParaRPr lang="pt-BR" dirty="0"/>
          </a:p>
        </p:txBody>
      </p:sp>
      <p:sp>
        <p:nvSpPr>
          <p:cNvPr id="3" name="Subtítulo 2"/>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579653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71240" y="116632"/>
            <a:ext cx="7469112" cy="122413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smtClean="0"/>
              <a:t>Register</a:t>
            </a:r>
            <a:r>
              <a:rPr lang="pt-BR" dirty="0" smtClean="0"/>
              <a:t> </a:t>
            </a:r>
            <a:r>
              <a:rPr lang="pt-BR" dirty="0" err="1" smtClean="0"/>
              <a:t>Video</a:t>
            </a:r>
            <a:r>
              <a:rPr lang="pt-BR" dirty="0" smtClean="0"/>
              <a:t> Files</a:t>
            </a:r>
            <a:endParaRPr lang="pt-BR" dirty="0"/>
          </a:p>
        </p:txBody>
      </p:sp>
      <p:sp>
        <p:nvSpPr>
          <p:cNvPr id="2" name="Rectangle 1"/>
          <p:cNvSpPr/>
          <p:nvPr/>
        </p:nvSpPr>
        <p:spPr>
          <a:xfrm>
            <a:off x="467544" y="1988840"/>
            <a:ext cx="6462464" cy="4524315"/>
          </a:xfrm>
          <a:prstGeom prst="rect">
            <a:avLst/>
          </a:prstGeom>
        </p:spPr>
        <p:txBody>
          <a:bodyPr wrap="square">
            <a:spAutoFit/>
          </a:bodyPr>
          <a:lstStyle/>
          <a:p>
            <a:r>
              <a:rPr lang="pt-BR" b="1" dirty="0" smtClean="0">
                <a:latin typeface="MS Shell Dlg 2" panose="020B0604030504040204" pitchFamily="34" charset="0"/>
              </a:rPr>
              <a:t>Click</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00AC00"/>
                </a:solidFill>
                <a:latin typeface="MS Shell Dlg 2" panose="020B0604030504040204" pitchFamily="34" charset="0"/>
              </a:rPr>
              <a:t>Register</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Video</a:t>
            </a:r>
            <a:r>
              <a:rPr lang="pt-BR" b="1" dirty="0" smtClean="0">
                <a:solidFill>
                  <a:srgbClr val="00AC00"/>
                </a:solidFill>
                <a:latin typeface="MS Shell Dlg 2" panose="020B0604030504040204" pitchFamily="34" charset="0"/>
              </a:rPr>
              <a:t> Files </a:t>
            </a:r>
            <a:r>
              <a:rPr lang="pt-BR" dirty="0" err="1" smtClean="0">
                <a:latin typeface="MS Shell Dlg 2" panose="020B0604030504040204" pitchFamily="34" charset="0"/>
              </a:rPr>
              <a:t>button</a:t>
            </a:r>
            <a:r>
              <a:rPr lang="pt-BR" dirty="0" smtClean="0">
                <a:latin typeface="MS Shell Dlg 2" panose="020B0604030504040204" pitchFamily="34" charset="0"/>
              </a:rPr>
              <a:t> to </a:t>
            </a:r>
            <a:r>
              <a:rPr lang="pt-BR" b="1" dirty="0" err="1" smtClean="0">
                <a:latin typeface="MS Shell Dlg 2" panose="020B0604030504040204" pitchFamily="34" charset="0"/>
              </a:rPr>
              <a:t>register</a:t>
            </a:r>
            <a:r>
              <a:rPr lang="pt-BR" b="1" dirty="0" smtClean="0">
                <a:latin typeface="MS Shell Dlg 2" panose="020B0604030504040204" pitchFamily="34" charset="0"/>
              </a:rPr>
              <a:t> </a:t>
            </a:r>
            <a:r>
              <a:rPr lang="pt-BR" b="1" dirty="0">
                <a:latin typeface="MS Shell Dlg 2" panose="020B0604030504040204" pitchFamily="34" charset="0"/>
              </a:rPr>
              <a:t>a new </a:t>
            </a:r>
            <a:r>
              <a:rPr lang="pt-BR" b="1" dirty="0" err="1">
                <a:latin typeface="MS Shell Dlg 2" panose="020B0604030504040204" pitchFamily="34" charset="0"/>
              </a:rPr>
              <a:t>video</a:t>
            </a:r>
            <a:r>
              <a:rPr lang="pt-BR" b="1" dirty="0">
                <a:latin typeface="MS Shell Dlg 2" panose="020B0604030504040204" pitchFamily="34" charset="0"/>
              </a:rPr>
              <a:t> file (.</a:t>
            </a:r>
            <a:r>
              <a:rPr lang="pt-BR" b="1" dirty="0" err="1">
                <a:latin typeface="MS Shell Dlg 2" panose="020B0604030504040204" pitchFamily="34" charset="0"/>
              </a:rPr>
              <a:t>vxml</a:t>
            </a:r>
            <a:r>
              <a:rPr lang="pt-BR" b="1" dirty="0">
                <a:latin typeface="MS Shell Dlg 2" panose="020B0604030504040204" pitchFamily="34" charset="0"/>
              </a:rPr>
              <a:t>) </a:t>
            </a:r>
            <a:r>
              <a:rPr lang="pt-BR" dirty="0">
                <a:latin typeface="MS Shell Dlg 2" panose="020B0604030504040204" pitchFamily="34" charset="0"/>
              </a:rPr>
              <a:t>for use in </a:t>
            </a:r>
            <a:r>
              <a:rPr lang="pt-BR" dirty="0" err="1">
                <a:latin typeface="MS Shell Dlg 2" panose="020B0604030504040204" pitchFamily="34" charset="0"/>
              </a:rPr>
              <a:t>EthoWatcher</a:t>
            </a:r>
            <a:r>
              <a:rPr lang="pt-BR" dirty="0">
                <a:latin typeface="MS Shell Dlg 2" panose="020B0604030504040204" pitchFamily="34" charset="0"/>
              </a:rPr>
              <a:t> </a:t>
            </a:r>
            <a:r>
              <a:rPr lang="pt-BR" dirty="0" smtClean="0">
                <a:latin typeface="MS Shell Dlg 2" panose="020B0604030504040204" pitchFamily="34" charset="0"/>
              </a:rPr>
              <a:t>OS Data-base</a:t>
            </a:r>
            <a:r>
              <a:rPr lang="pt-BR" dirty="0">
                <a:latin typeface="MS Shell Dlg 2" panose="020B0604030504040204" pitchFamily="34" charset="0"/>
              </a:rPr>
              <a:t>. </a:t>
            </a:r>
            <a:br>
              <a:rPr lang="pt-BR" dirty="0">
                <a:latin typeface="MS Shell Dlg 2" panose="020B0604030504040204" pitchFamily="34" charset="0"/>
              </a:rPr>
            </a:br>
            <a:endParaRPr lang="pt-BR" dirty="0" smtClean="0">
              <a:solidFill>
                <a:srgbClr val="000000"/>
              </a:solidFill>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b="1" dirty="0" err="1" smtClean="0">
                <a:solidFill>
                  <a:srgbClr val="000000"/>
                </a:solidFill>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b="1" dirty="0" err="1" smtClean="0">
                <a:solidFill>
                  <a:srgbClr val="000000"/>
                </a:solidFill>
                <a:latin typeface="MS Shell Dlg 2" panose="020B0604030504040204" pitchFamily="34" charset="0"/>
              </a:rPr>
              <a:t>of</a:t>
            </a:r>
            <a:r>
              <a:rPr lang="pt-BR" b="1" dirty="0" smtClean="0">
                <a:solidFill>
                  <a:srgbClr val="000000"/>
                </a:solidFill>
                <a:latin typeface="MS Shell Dlg 2" panose="020B0604030504040204" pitchFamily="34" charset="0"/>
              </a:rPr>
              <a:t> a </a:t>
            </a:r>
            <a:r>
              <a:rPr lang="pt-BR" b="1" dirty="0" err="1" smtClean="0">
                <a:solidFill>
                  <a:srgbClr val="000000"/>
                </a:solidFill>
                <a:latin typeface="MS Shell Dlg 2" panose="020B0604030504040204" pitchFamily="34" charset="0"/>
              </a:rPr>
              <a:t>video</a:t>
            </a:r>
            <a:r>
              <a:rPr lang="pt-BR" b="1" dirty="0" smtClean="0">
                <a:solidFill>
                  <a:srgbClr val="000000"/>
                </a:solidFill>
                <a:latin typeface="MS Shell Dlg 2" panose="020B0604030504040204" pitchFamily="34" charset="0"/>
              </a:rPr>
              <a:t> file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allow</a:t>
            </a:r>
            <a:r>
              <a:rPr lang="pt-BR" dirty="0" smtClean="0">
                <a:solidFill>
                  <a:srgbClr val="000000"/>
                </a:solidFill>
                <a:latin typeface="MS Shell Dlg 2" panose="020B0604030504040204" pitchFamily="34" charset="0"/>
              </a:rPr>
              <a:t> for a </a:t>
            </a:r>
            <a:r>
              <a:rPr lang="pt-BR" dirty="0" err="1" smtClean="0">
                <a:solidFill>
                  <a:srgbClr val="000000"/>
                </a:solidFill>
                <a:latin typeface="MS Shell Dlg 2" panose="020B0604030504040204" pitchFamily="34" charset="0"/>
              </a:rPr>
              <a:t>number</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of</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interesting</a:t>
            </a:r>
            <a:r>
              <a:rPr lang="pt-BR" dirty="0" smtClean="0">
                <a:solidFill>
                  <a:srgbClr val="000000"/>
                </a:solidFill>
                <a:latin typeface="MS Shell Dlg 2" panose="020B0604030504040204" pitchFamily="34" charset="0"/>
              </a:rPr>
              <a:t> </a:t>
            </a:r>
            <a:r>
              <a:rPr lang="pt-BR" b="1" dirty="0" smtClean="0">
                <a:solidFill>
                  <a:srgbClr val="000000"/>
                </a:solidFill>
                <a:latin typeface="MS Shell Dlg 2" panose="020B0604030504040204" pitchFamily="34" charset="0"/>
              </a:rPr>
              <a:t>file management </a:t>
            </a:r>
            <a:r>
              <a:rPr lang="pt-BR" b="1" dirty="0" err="1" smtClean="0">
                <a:solidFill>
                  <a:srgbClr val="000000"/>
                </a:solidFill>
                <a:latin typeface="MS Shell Dlg 2" panose="020B0604030504040204" pitchFamily="34" charset="0"/>
              </a:rPr>
              <a:t>tools</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is </a:t>
            </a:r>
            <a:r>
              <a:rPr lang="pt-BR" b="1" dirty="0" err="1" smtClean="0">
                <a:solidFill>
                  <a:srgbClr val="000000"/>
                </a:solidFill>
                <a:latin typeface="MS Shell Dlg 2" panose="020B0604030504040204" pitchFamily="34" charset="0"/>
              </a:rPr>
              <a:t>required</a:t>
            </a:r>
            <a:r>
              <a:rPr lang="pt-BR" dirty="0" smtClean="0">
                <a:solidFill>
                  <a:srgbClr val="000000"/>
                </a:solidFill>
                <a:latin typeface="MS Shell Dlg 2" panose="020B0604030504040204" pitchFamily="34" charset="0"/>
              </a:rPr>
              <a:t> for </a:t>
            </a:r>
            <a:r>
              <a:rPr lang="pt-BR" dirty="0" err="1" smtClean="0">
                <a:solidFill>
                  <a:srgbClr val="000000"/>
                </a:solidFill>
                <a:latin typeface="MS Shell Dlg 2" panose="020B0604030504040204" pitchFamily="34" charset="0"/>
              </a:rPr>
              <a:t>it’s</a:t>
            </a:r>
            <a:r>
              <a:rPr lang="pt-BR" dirty="0" smtClean="0">
                <a:solidFill>
                  <a:srgbClr val="000000"/>
                </a:solidFill>
                <a:latin typeface="MS Shell Dlg 2" panose="020B0604030504040204" pitchFamily="34" charset="0"/>
              </a:rPr>
              <a:t> use for </a:t>
            </a:r>
            <a:r>
              <a:rPr lang="pt-BR" dirty="0" err="1" smtClean="0">
                <a:solidFill>
                  <a:srgbClr val="000000"/>
                </a:solidFill>
                <a:latin typeface="MS Shell Dlg 2" panose="020B0604030504040204" pitchFamily="34" charset="0"/>
              </a:rPr>
              <a:t>Video-based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ethography</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Real-time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ethography</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Tracking</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tools</a:t>
            </a:r>
            <a:r>
              <a:rPr lang="pt-BR" dirty="0" smtClean="0">
                <a:solidFill>
                  <a:srgbClr val="000000"/>
                </a:solidFill>
                <a:latin typeface="MS Shell Dlg 2" panose="020B0604030504040204" pitchFamily="34" charset="0"/>
              </a:rPr>
              <a:t>.</a:t>
            </a:r>
          </a:p>
          <a:p>
            <a:endParaRPr lang="pt-BR" dirty="0" smtClean="0">
              <a:solidFill>
                <a:srgbClr val="000000"/>
              </a:solidFill>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latin typeface="MS Shell Dlg 2" panose="020B0604030504040204" pitchFamily="34" charset="0"/>
              </a:rPr>
              <a:t>Both</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latin typeface="MS Shell Dlg 2" panose="020B0604030504040204" pitchFamily="34" charset="0"/>
              </a:rPr>
              <a:t>video</a:t>
            </a:r>
            <a:r>
              <a:rPr lang="pt-BR" b="1" dirty="0" smtClean="0">
                <a:latin typeface="MS Shell Dlg 2" panose="020B0604030504040204" pitchFamily="34" charset="0"/>
              </a:rPr>
              <a:t> file </a:t>
            </a:r>
            <a:r>
              <a:rPr lang="pt-BR" dirty="0" err="1" smtClean="0">
                <a:latin typeface="MS Shell Dlg 2" panose="020B0604030504040204" pitchFamily="34" charset="0"/>
              </a:rPr>
              <a:t>and</a:t>
            </a:r>
            <a:r>
              <a:rPr lang="pt-BR" dirty="0" smtClean="0">
                <a:latin typeface="MS Shell Dlg 2" panose="020B0604030504040204" pitchFamily="34" charset="0"/>
              </a:rPr>
              <a:t> </a:t>
            </a:r>
            <a:r>
              <a:rPr lang="pt-BR" b="1" dirty="0" err="1" smtClean="0">
                <a:latin typeface="MS Shell Dlg 2" panose="020B0604030504040204" pitchFamily="34" charset="0"/>
              </a:rPr>
              <a:t>it’s</a:t>
            </a:r>
            <a:r>
              <a:rPr lang="pt-BR" b="1" dirty="0" smtClean="0">
                <a:latin typeface="MS Shell Dlg 2" panose="020B0604030504040204" pitchFamily="34" charset="0"/>
              </a:rPr>
              <a:t> </a:t>
            </a:r>
            <a:r>
              <a:rPr lang="pt-BR" b="1" dirty="0" err="1" smtClean="0">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be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placed</a:t>
            </a:r>
            <a:r>
              <a:rPr lang="pt-BR" dirty="0" smtClean="0">
                <a:solidFill>
                  <a:srgbClr val="000000"/>
                </a:solidFill>
                <a:latin typeface="MS Shell Dlg 2" panose="020B0604030504040204" pitchFamily="34" charset="0"/>
              </a:rPr>
              <a:t> in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folder </a:t>
            </a:r>
            <a:r>
              <a:rPr lang="pt-BR" dirty="0" err="1" smtClean="0">
                <a:solidFill>
                  <a:srgbClr val="000000"/>
                </a:solidFill>
                <a:latin typeface="MS Shell Dlg 2" panose="020B0604030504040204" pitchFamily="34" charset="0"/>
              </a:rPr>
              <a:t>where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original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are </a:t>
            </a:r>
            <a:r>
              <a:rPr lang="pt-BR" dirty="0" err="1" smtClean="0">
                <a:solidFill>
                  <a:srgbClr val="000000"/>
                </a:solidFill>
                <a:latin typeface="MS Shell Dlg 2" panose="020B0604030504040204" pitchFamily="34" charset="0"/>
              </a:rPr>
              <a:t>located</a:t>
            </a:r>
            <a:r>
              <a:rPr lang="pt-BR" dirty="0" smtClean="0">
                <a:solidFill>
                  <a:srgbClr val="00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DON’T</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CHANGE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OR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TRANSFER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VIDEO</a:t>
            </a:r>
            <a:r>
              <a:rPr lang="pt-BR" b="1" dirty="0" smtClean="0">
                <a:solidFill>
                  <a:srgbClr val="FF0000"/>
                </a:solidFill>
                <a:latin typeface="MS Shell Dlg 2" panose="020B0604030504040204" pitchFamily="34" charset="0"/>
              </a:rPr>
              <a:t> FILE </a:t>
            </a:r>
            <a:r>
              <a:rPr lang="pt-BR" b="1" dirty="0" err="1" smtClean="0">
                <a:solidFill>
                  <a:srgbClr val="FF0000"/>
                </a:solidFill>
                <a:latin typeface="MS Shell Dlg 2" panose="020B0604030504040204" pitchFamily="34" charset="0"/>
              </a:rPr>
              <a:t>AND</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IT’S</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REGISTER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FROM</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THAT</a:t>
            </a:r>
            <a:r>
              <a:rPr lang="pt-BR" b="1" dirty="0" smtClean="0">
                <a:solidFill>
                  <a:srgbClr val="FF0000"/>
                </a:solidFill>
                <a:latin typeface="MS Shell Dlg 2" panose="020B0604030504040204" pitchFamily="34" charset="0"/>
              </a:rPr>
              <a:t> FOLDER</a:t>
            </a:r>
            <a:r>
              <a:rPr lang="pt-BR" dirty="0" smtClean="0">
                <a:solidFill>
                  <a:srgbClr val="FF0000"/>
                </a:solidFill>
                <a:latin typeface="MS Shell Dlg 2" panose="020B0604030504040204" pitchFamily="34" charset="0"/>
              </a:rPr>
              <a:t>.</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a:t>
            </a:r>
            <a:r>
              <a:rPr lang="pt-BR" dirty="0" err="1" smtClean="0">
                <a:solidFill>
                  <a:srgbClr val="FF0000"/>
                </a:solidFill>
                <a:latin typeface="MS Shell Dlg 2" panose="020B0604030504040204" pitchFamily="34" charset="0"/>
              </a:rPr>
              <a:t>vc</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tranfira</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fara</a:t>
            </a:r>
            <a:r>
              <a:rPr lang="pt-BR" dirty="0" smtClean="0">
                <a:solidFill>
                  <a:srgbClr val="FF0000"/>
                </a:solidFill>
                <a:latin typeface="MS Shell Dlg 2" panose="020B0604030504040204" pitchFamily="34" charset="0"/>
              </a:rPr>
              <a:t> um HD novo, registre todos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de novo (e apague os registros velhos)</a:t>
            </a:r>
          </a:p>
          <a:p>
            <a:endParaRPr lang="pt-BR" dirty="0" smtClean="0">
              <a:solidFill>
                <a:srgbClr val="000000"/>
              </a:solidFill>
              <a:latin typeface="MS Shell Dlg 2" panose="020B0604030504040204" pitchFamily="34" charset="0"/>
            </a:endParaRPr>
          </a:p>
          <a:p>
            <a:endParaRPr lang="pt-BR" dirty="0"/>
          </a:p>
        </p:txBody>
      </p:sp>
    </p:spTree>
    <p:extLst>
      <p:ext uri="{BB962C8B-B14F-4D97-AF65-F5344CB8AC3E}">
        <p14:creationId xmlns:p14="http://schemas.microsoft.com/office/powerpoint/2010/main" val="1962520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oao\Dropbox\0-Mestrado\0-Escrita\0-dissertação\Story Board\registerVideo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1570"/>
            <a:ext cx="9053678" cy="668643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467544" y="4869160"/>
            <a:ext cx="3096344" cy="16561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900" dirty="0" smtClean="0"/>
              <a:t>1 - Click on the “</a:t>
            </a:r>
            <a:r>
              <a:rPr lang="en-US" sz="900" b="1" dirty="0" smtClean="0"/>
              <a:t>load video”</a:t>
            </a:r>
            <a:r>
              <a:rPr lang="en-US" sz="900" dirty="0" smtClean="0"/>
              <a:t> button to open an .</a:t>
            </a:r>
            <a:r>
              <a:rPr lang="en-US" sz="900" dirty="0" err="1" smtClean="0"/>
              <a:t>AVI</a:t>
            </a:r>
            <a:r>
              <a:rPr lang="en-US" sz="900" dirty="0" smtClean="0"/>
              <a:t> video file and check the data for this file (path, name, FPS, width/height).</a:t>
            </a:r>
          </a:p>
          <a:p>
            <a:endParaRPr lang="en-US" sz="900" dirty="0" smtClean="0"/>
          </a:p>
          <a:p>
            <a:r>
              <a:rPr lang="en-US" sz="600" dirty="0" smtClean="0"/>
              <a:t>2 - Select  the module(s) (one or more)  that will be used to process this video file.</a:t>
            </a:r>
          </a:p>
          <a:p>
            <a:r>
              <a:rPr lang="en-US" sz="600" b="1" dirty="0" smtClean="0"/>
              <a:t>Warning:</a:t>
            </a:r>
            <a:r>
              <a:rPr lang="en-US" sz="600" dirty="0" smtClean="0"/>
              <a:t>: If you select only  “Video- or Real-time ethography”, this register will allow only for this “behavioral catalog-based” kind of analysis , and not for tracking or blinding procedures.</a:t>
            </a:r>
          </a:p>
          <a:p>
            <a:r>
              <a:rPr lang="en-US" sz="600" dirty="0" smtClean="0"/>
              <a:t>If you want to use this video only for tracking, select the appropriate checkbox. For both tracking and ethography, select both checkboxes. </a:t>
            </a:r>
          </a:p>
          <a:p>
            <a:r>
              <a:rPr lang="en-US" sz="600" dirty="0" smtClean="0"/>
              <a:t>If you also want to use the “video blinding” procedures (hiding the </a:t>
            </a:r>
            <a:r>
              <a:rPr lang="en-US" sz="600" dirty="0" err="1" smtClean="0">
                <a:solidFill>
                  <a:srgbClr val="FF0000"/>
                </a:solidFill>
              </a:rPr>
              <a:t>clacket</a:t>
            </a:r>
            <a:r>
              <a:rPr lang="en-US" sz="600" dirty="0" smtClean="0"/>
              <a:t> and changing the file ID from the user who will transcript the recording session), then select also this checkbox.</a:t>
            </a:r>
          </a:p>
          <a:p>
            <a:r>
              <a:rPr lang="en-US" sz="600" dirty="0" smtClean="0"/>
              <a:t> </a:t>
            </a:r>
          </a:p>
          <a:p>
            <a:r>
              <a:rPr lang="en-US" sz="600" dirty="0" smtClean="0"/>
              <a:t>3 - Click on “</a:t>
            </a:r>
            <a:r>
              <a:rPr lang="en-US" sz="600" b="1" dirty="0" smtClean="0"/>
              <a:t>Next” button</a:t>
            </a:r>
            <a:endParaRPr lang="pt-BR" sz="1000" dirty="0"/>
          </a:p>
        </p:txBody>
      </p:sp>
      <p:sp>
        <p:nvSpPr>
          <p:cNvPr id="6" name="Retângulo 5"/>
          <p:cNvSpPr/>
          <p:nvPr/>
        </p:nvSpPr>
        <p:spPr>
          <a:xfrm>
            <a:off x="746390" y="4068395"/>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600" dirty="0" err="1" smtClean="0"/>
              <a:t>Tracking</a:t>
            </a:r>
            <a:r>
              <a:rPr lang="pt-BR" sz="600" dirty="0" smtClean="0"/>
              <a:t>  &amp; </a:t>
            </a:r>
            <a:r>
              <a:rPr lang="pt-BR" sz="600" dirty="0" err="1" smtClean="0"/>
              <a:t>morphologic</a:t>
            </a:r>
            <a:r>
              <a:rPr lang="pt-BR" sz="600" dirty="0" smtClean="0"/>
              <a:t>/</a:t>
            </a:r>
            <a:r>
              <a:rPr lang="pt-BR" sz="600" dirty="0" err="1" smtClean="0"/>
              <a:t>kinematic</a:t>
            </a:r>
            <a:r>
              <a:rPr lang="pt-BR" sz="600" dirty="0" smtClean="0"/>
              <a:t> </a:t>
            </a:r>
            <a:r>
              <a:rPr lang="pt-BR" sz="600" smtClean="0"/>
              <a:t>analysis</a:t>
            </a:r>
            <a:endParaRPr lang="pt-BR" sz="600" dirty="0"/>
          </a:p>
        </p:txBody>
      </p:sp>
      <p:sp>
        <p:nvSpPr>
          <p:cNvPr id="7" name="Retângulo 6"/>
          <p:cNvSpPr/>
          <p:nvPr/>
        </p:nvSpPr>
        <p:spPr>
          <a:xfrm>
            <a:off x="746390" y="3795209"/>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Video</a:t>
            </a:r>
            <a:r>
              <a:rPr lang="pt-BR" sz="1100" dirty="0" smtClean="0"/>
              <a:t>- </a:t>
            </a:r>
            <a:r>
              <a:rPr lang="pt-BR" sz="1100" dirty="0" err="1" smtClean="0"/>
              <a:t>or</a:t>
            </a:r>
            <a:r>
              <a:rPr lang="pt-BR" sz="1100" dirty="0" smtClean="0"/>
              <a:t> </a:t>
            </a:r>
            <a:r>
              <a:rPr lang="pt-BR" sz="1100" dirty="0" err="1" smtClean="0"/>
              <a:t>Real-time</a:t>
            </a:r>
            <a:r>
              <a:rPr lang="pt-BR" sz="1100" dirty="0" smtClean="0"/>
              <a:t> </a:t>
            </a:r>
            <a:r>
              <a:rPr lang="pt-BR" sz="1100" dirty="0" err="1" smtClean="0"/>
              <a:t>ethografy</a:t>
            </a:r>
            <a:endParaRPr lang="pt-BR" sz="1100" dirty="0" smtClean="0"/>
          </a:p>
        </p:txBody>
      </p:sp>
      <p:sp>
        <p:nvSpPr>
          <p:cNvPr id="8" name="Retângulo 7"/>
          <p:cNvSpPr/>
          <p:nvPr/>
        </p:nvSpPr>
        <p:spPr>
          <a:xfrm>
            <a:off x="425583" y="1927131"/>
            <a:ext cx="1168288"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Load</a:t>
            </a:r>
            <a:r>
              <a:rPr lang="pt-BR" sz="1100" dirty="0" smtClean="0"/>
              <a:t> </a:t>
            </a:r>
            <a:r>
              <a:rPr lang="pt-BR" sz="1100" dirty="0" err="1" smtClean="0"/>
              <a:t>Video</a:t>
            </a:r>
            <a:endParaRPr lang="pt-BR" sz="1100" dirty="0"/>
          </a:p>
        </p:txBody>
      </p:sp>
      <p:sp>
        <p:nvSpPr>
          <p:cNvPr id="10" name="Retângulo 9"/>
          <p:cNvSpPr/>
          <p:nvPr/>
        </p:nvSpPr>
        <p:spPr>
          <a:xfrm>
            <a:off x="467544" y="2648887"/>
            <a:ext cx="1224136"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Video</a:t>
            </a:r>
            <a:r>
              <a:rPr lang="pt-BR" sz="1100" dirty="0" smtClean="0"/>
              <a:t> file path</a:t>
            </a:r>
            <a:endParaRPr lang="pt-BR" sz="1100" dirty="0"/>
          </a:p>
        </p:txBody>
      </p:sp>
      <p:sp>
        <p:nvSpPr>
          <p:cNvPr id="11" name="Retângulo 10"/>
          <p:cNvSpPr/>
          <p:nvPr/>
        </p:nvSpPr>
        <p:spPr>
          <a:xfrm>
            <a:off x="281627" y="1412776"/>
            <a:ext cx="1050013"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050" dirty="0" err="1" smtClean="0"/>
              <a:t>Video</a:t>
            </a:r>
            <a:r>
              <a:rPr lang="pt-BR" sz="1050" dirty="0" smtClean="0"/>
              <a:t>  File </a:t>
            </a:r>
            <a:r>
              <a:rPr lang="pt-BR" sz="1050" dirty="0" err="1" smtClean="0"/>
              <a:t>Info</a:t>
            </a:r>
            <a:endParaRPr lang="pt-BR" sz="1050" dirty="0"/>
          </a:p>
        </p:txBody>
      </p:sp>
      <p:sp>
        <p:nvSpPr>
          <p:cNvPr id="12" name="Retângulo 11"/>
          <p:cNvSpPr/>
          <p:nvPr/>
        </p:nvSpPr>
        <p:spPr>
          <a:xfrm>
            <a:off x="1702801" y="2996952"/>
            <a:ext cx="852975"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Width</a:t>
            </a:r>
            <a:r>
              <a:rPr lang="pt-BR" sz="1100" dirty="0" smtClean="0"/>
              <a:t> (</a:t>
            </a:r>
            <a:r>
              <a:rPr lang="pt-BR" sz="1100" dirty="0" err="1" smtClean="0"/>
              <a:t>px</a:t>
            </a:r>
            <a:r>
              <a:rPr lang="pt-BR" sz="1100" dirty="0"/>
              <a:t>)</a:t>
            </a:r>
          </a:p>
        </p:txBody>
      </p:sp>
      <p:sp>
        <p:nvSpPr>
          <p:cNvPr id="13" name="Retângulo 12"/>
          <p:cNvSpPr/>
          <p:nvPr/>
        </p:nvSpPr>
        <p:spPr>
          <a:xfrm>
            <a:off x="2731843" y="2996952"/>
            <a:ext cx="852975"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Height</a:t>
            </a:r>
            <a:r>
              <a:rPr lang="pt-BR" sz="1100" dirty="0" smtClean="0"/>
              <a:t> (</a:t>
            </a:r>
            <a:r>
              <a:rPr lang="pt-BR" sz="1100" dirty="0" err="1" smtClean="0"/>
              <a:t>px</a:t>
            </a:r>
            <a:r>
              <a:rPr lang="pt-BR" sz="1100" dirty="0"/>
              <a:t>)</a:t>
            </a:r>
          </a:p>
        </p:txBody>
      </p:sp>
      <p:sp>
        <p:nvSpPr>
          <p:cNvPr id="14" name="Retângulo 13"/>
          <p:cNvSpPr/>
          <p:nvPr/>
        </p:nvSpPr>
        <p:spPr>
          <a:xfrm>
            <a:off x="2843808" y="2648886"/>
            <a:ext cx="1037091" cy="1200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000" dirty="0" err="1" smtClean="0"/>
              <a:t>Video</a:t>
            </a:r>
            <a:r>
              <a:rPr lang="pt-BR" sz="1000" dirty="0" smtClean="0"/>
              <a:t> file </a:t>
            </a:r>
            <a:r>
              <a:rPr lang="pt-BR" sz="1000" dirty="0" err="1" smtClean="0"/>
              <a:t>Name</a:t>
            </a:r>
            <a:endParaRPr lang="pt-BR" sz="1000" dirty="0"/>
          </a:p>
        </p:txBody>
      </p:sp>
      <p:sp>
        <p:nvSpPr>
          <p:cNvPr id="15" name="Retângulo 14"/>
          <p:cNvSpPr/>
          <p:nvPr/>
        </p:nvSpPr>
        <p:spPr>
          <a:xfrm>
            <a:off x="899593" y="3501008"/>
            <a:ext cx="187220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800" dirty="0" smtClean="0"/>
              <a:t>Select  modules  for video file processing</a:t>
            </a:r>
            <a:endParaRPr lang="en-US" sz="800" dirty="0"/>
          </a:p>
        </p:txBody>
      </p:sp>
      <p:sp>
        <p:nvSpPr>
          <p:cNvPr id="16" name="Retângulo 15"/>
          <p:cNvSpPr/>
          <p:nvPr/>
        </p:nvSpPr>
        <p:spPr>
          <a:xfrm>
            <a:off x="746390" y="4301646"/>
            <a:ext cx="132087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Blinding</a:t>
            </a:r>
            <a:r>
              <a:rPr lang="pt-BR" sz="1100" dirty="0" smtClean="0"/>
              <a:t> </a:t>
            </a:r>
            <a:r>
              <a:rPr lang="pt-BR" sz="1100" dirty="0" err="1" smtClean="0"/>
              <a:t>video</a:t>
            </a:r>
            <a:r>
              <a:rPr lang="pt-BR" sz="1100" dirty="0" smtClean="0"/>
              <a:t> file</a:t>
            </a:r>
            <a:endParaRPr lang="pt-BR" sz="1100" dirty="0"/>
          </a:p>
        </p:txBody>
      </p:sp>
      <p:sp>
        <p:nvSpPr>
          <p:cNvPr id="17" name="CaixaDeTexto 16"/>
          <p:cNvSpPr txBox="1"/>
          <p:nvPr/>
        </p:nvSpPr>
        <p:spPr>
          <a:xfrm>
            <a:off x="5076056" y="2708920"/>
            <a:ext cx="1749582" cy="276999"/>
          </a:xfrm>
          <a:prstGeom prst="rect">
            <a:avLst/>
          </a:prstGeom>
          <a:noFill/>
        </p:spPr>
        <p:txBody>
          <a:bodyPr wrap="none" rtlCol="0">
            <a:spAutoFit/>
          </a:bodyPr>
          <a:lstStyle/>
          <a:p>
            <a:r>
              <a:rPr lang="pt-BR" sz="1200" dirty="0" smtClean="0"/>
              <a:t>Frames per </a:t>
            </a:r>
            <a:r>
              <a:rPr lang="pt-BR" sz="1200" dirty="0" err="1" smtClean="0"/>
              <a:t>second</a:t>
            </a:r>
            <a:r>
              <a:rPr lang="pt-BR" sz="1200" dirty="0" smtClean="0"/>
              <a:t> (</a:t>
            </a:r>
            <a:r>
              <a:rPr lang="pt-BR" sz="1200" dirty="0" err="1" smtClean="0"/>
              <a:t>FPS</a:t>
            </a:r>
            <a:r>
              <a:rPr lang="pt-BR" sz="1200" dirty="0" smtClean="0"/>
              <a:t>) </a:t>
            </a:r>
            <a:endParaRPr lang="pt-BR" sz="1200" dirty="0"/>
          </a:p>
        </p:txBody>
      </p:sp>
      <p:sp>
        <p:nvSpPr>
          <p:cNvPr id="18" name="Elipse 17"/>
          <p:cNvSpPr/>
          <p:nvPr/>
        </p:nvSpPr>
        <p:spPr>
          <a:xfrm>
            <a:off x="323528" y="2852936"/>
            <a:ext cx="648072"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899592" y="2852936"/>
            <a:ext cx="4176464"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467544" y="3717032"/>
            <a:ext cx="3888432" cy="7920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de seta reta 22"/>
          <p:cNvCxnSpPr>
            <a:endCxn id="24" idx="1"/>
          </p:cNvCxnSpPr>
          <p:nvPr/>
        </p:nvCxnSpPr>
        <p:spPr>
          <a:xfrm flipV="1">
            <a:off x="4283968" y="3757682"/>
            <a:ext cx="1224136" cy="31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5508104" y="3573016"/>
            <a:ext cx="614271" cy="369332"/>
          </a:xfrm>
          <a:prstGeom prst="rect">
            <a:avLst/>
          </a:prstGeom>
          <a:noFill/>
        </p:spPr>
        <p:txBody>
          <a:bodyPr wrap="none" rtlCol="0">
            <a:spAutoFit/>
          </a:bodyPr>
          <a:lstStyle/>
          <a:p>
            <a:r>
              <a:rPr lang="pt-BR" dirty="0" smtClean="0"/>
              <a:t>????</a:t>
            </a:r>
            <a:endParaRPr lang="pt-BR" dirty="0"/>
          </a:p>
        </p:txBody>
      </p:sp>
      <p:sp>
        <p:nvSpPr>
          <p:cNvPr id="25" name="Elipse 24"/>
          <p:cNvSpPr/>
          <p:nvPr/>
        </p:nvSpPr>
        <p:spPr>
          <a:xfrm>
            <a:off x="2771800" y="4509120"/>
            <a:ext cx="1296144"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p:cNvSpPr/>
          <p:nvPr/>
        </p:nvSpPr>
        <p:spPr>
          <a:xfrm>
            <a:off x="4788024" y="5661248"/>
            <a:ext cx="648072"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de seta reta 31"/>
          <p:cNvCxnSpPr>
            <a:stCxn id="29" idx="6"/>
          </p:cNvCxnSpPr>
          <p:nvPr/>
        </p:nvCxnSpPr>
        <p:spPr>
          <a:xfrm flipV="1">
            <a:off x="5436096" y="4149080"/>
            <a:ext cx="936104"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CaixaDeTexto 34"/>
          <p:cNvSpPr txBox="1"/>
          <p:nvPr/>
        </p:nvSpPr>
        <p:spPr>
          <a:xfrm>
            <a:off x="6228184" y="3861048"/>
            <a:ext cx="2605778" cy="276999"/>
          </a:xfrm>
          <a:prstGeom prst="rect">
            <a:avLst/>
          </a:prstGeom>
          <a:noFill/>
        </p:spPr>
        <p:txBody>
          <a:bodyPr wrap="none" rtlCol="0">
            <a:spAutoFit/>
          </a:bodyPr>
          <a:lstStyle/>
          <a:p>
            <a:r>
              <a:rPr lang="pt-BR" sz="1200" dirty="0" err="1" smtClean="0"/>
              <a:t>Navigation</a:t>
            </a:r>
            <a:r>
              <a:rPr lang="pt-BR" sz="1200" dirty="0" smtClean="0"/>
              <a:t> (no. </a:t>
            </a:r>
            <a:r>
              <a:rPr lang="pt-BR" sz="1200" dirty="0" err="1" smtClean="0"/>
              <a:t>of</a:t>
            </a:r>
            <a:r>
              <a:rPr lang="pt-BR" sz="1200" dirty="0" smtClean="0"/>
              <a:t> frames per </a:t>
            </a:r>
            <a:r>
              <a:rPr lang="pt-BR" sz="1200" dirty="0" err="1" smtClean="0"/>
              <a:t>advance</a:t>
            </a:r>
            <a:r>
              <a:rPr lang="pt-BR" sz="1200" dirty="0" smtClean="0"/>
              <a:t>)</a:t>
            </a:r>
            <a:endParaRPr lang="pt-BR" sz="1200" dirty="0"/>
          </a:p>
        </p:txBody>
      </p:sp>
      <p:sp>
        <p:nvSpPr>
          <p:cNvPr id="36" name="CaixaDeTexto 35"/>
          <p:cNvSpPr txBox="1"/>
          <p:nvPr/>
        </p:nvSpPr>
        <p:spPr>
          <a:xfrm>
            <a:off x="6876256" y="5844897"/>
            <a:ext cx="1513556" cy="392415"/>
          </a:xfrm>
          <a:prstGeom prst="rect">
            <a:avLst/>
          </a:prstGeom>
          <a:noFill/>
        </p:spPr>
        <p:txBody>
          <a:bodyPr wrap="none" rtlCol="0">
            <a:spAutoFit/>
          </a:bodyPr>
          <a:lstStyle/>
          <a:p>
            <a:pPr algn="ctr"/>
            <a:r>
              <a:rPr lang="pt-BR" sz="900" dirty="0" err="1" smtClean="0"/>
              <a:t>Slow</a:t>
            </a:r>
            <a:r>
              <a:rPr lang="pt-BR" sz="900" dirty="0" smtClean="0"/>
              <a:t>         </a:t>
            </a:r>
            <a:r>
              <a:rPr lang="pt-BR" sz="900" dirty="0" err="1" smtClean="0"/>
              <a:t>Fast</a:t>
            </a:r>
            <a:r>
              <a:rPr lang="pt-BR" sz="900" dirty="0" smtClean="0"/>
              <a:t> </a:t>
            </a:r>
          </a:p>
          <a:p>
            <a:pPr algn="ctr"/>
            <a:r>
              <a:rPr lang="pt-BR" sz="1050" dirty="0" err="1" smtClean="0"/>
              <a:t>Velocity</a:t>
            </a:r>
            <a:r>
              <a:rPr lang="pt-BR" sz="1050" dirty="0" smtClean="0"/>
              <a:t> </a:t>
            </a:r>
            <a:r>
              <a:rPr lang="pt-BR" sz="1050" dirty="0" err="1" smtClean="0"/>
              <a:t>of</a:t>
            </a:r>
            <a:r>
              <a:rPr lang="pt-BR" sz="1050" dirty="0" smtClean="0"/>
              <a:t> </a:t>
            </a:r>
            <a:r>
              <a:rPr lang="pt-BR" sz="1050" dirty="0" err="1" smtClean="0"/>
              <a:t>reproduction</a:t>
            </a:r>
            <a:endParaRPr lang="pt-BR" sz="1050" dirty="0"/>
          </a:p>
        </p:txBody>
      </p:sp>
      <p:sp>
        <p:nvSpPr>
          <p:cNvPr id="37" name="Elipse 36"/>
          <p:cNvSpPr/>
          <p:nvPr/>
        </p:nvSpPr>
        <p:spPr>
          <a:xfrm>
            <a:off x="6660232" y="5805264"/>
            <a:ext cx="1800200" cy="5040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p:cNvSpPr/>
          <p:nvPr/>
        </p:nvSpPr>
        <p:spPr>
          <a:xfrm>
            <a:off x="2843808" y="3789040"/>
            <a:ext cx="1250282"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Next </a:t>
            </a:r>
            <a:r>
              <a:rPr lang="pt-BR" sz="1100" dirty="0" err="1" smtClean="0"/>
              <a:t>Step</a:t>
            </a:r>
            <a:endParaRPr lang="pt-BR" sz="1100" dirty="0"/>
          </a:p>
        </p:txBody>
      </p:sp>
    </p:spTree>
    <p:extLst>
      <p:ext uri="{BB962C8B-B14F-4D97-AF65-F5344CB8AC3E}">
        <p14:creationId xmlns:p14="http://schemas.microsoft.com/office/powerpoint/2010/main" val="2942673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ao\Dropbox\0-Mestrado\0-Escrita\0-dissertação\Story Board\registerVideo_3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103356" cy="598846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3968" y="1988840"/>
            <a:ext cx="3384376" cy="4248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just"/>
            <a:endParaRPr lang="pt-BR" sz="1050" dirty="0" smtClean="0"/>
          </a:p>
          <a:p>
            <a:pPr algn="just"/>
            <a:endParaRPr lang="pt-BR" sz="1050" dirty="0" smtClean="0"/>
          </a:p>
          <a:p>
            <a:pPr algn="just"/>
            <a:r>
              <a:rPr lang="en-US" sz="1050" dirty="0" smtClean="0"/>
              <a:t>Step 2.01: Navigate in the video file to a </a:t>
            </a:r>
            <a:r>
              <a:rPr lang="en-US" sz="1050" dirty="0" err="1" smtClean="0"/>
              <a:t>a</a:t>
            </a:r>
            <a:r>
              <a:rPr lang="en-US" sz="1050" dirty="0" smtClean="0"/>
              <a:t> frame after any aspect that can identify your experiment (e.g., a </a:t>
            </a:r>
            <a:r>
              <a:rPr lang="en-US" sz="1050" dirty="0" err="1" smtClean="0"/>
              <a:t>clackette</a:t>
            </a:r>
            <a:r>
              <a:rPr lang="en-US" sz="1050" dirty="0" smtClean="0"/>
              <a:t> appearing before the start of the experiment) , and THEN click in the “blind precedent frame” button</a:t>
            </a:r>
          </a:p>
          <a:p>
            <a:pPr algn="just"/>
            <a:endParaRPr lang="en-US" sz="1050" dirty="0" smtClean="0"/>
          </a:p>
          <a:p>
            <a:pPr algn="just"/>
            <a:r>
              <a:rPr lang="en-US" sz="1050" dirty="0" smtClean="0"/>
              <a:t>Step 2.02 Navigate in the video file to a frame  containing only the background of the maze (without the animal, and after the frame you’ve choose in the step 2.01), and THEN press the “Background frame” button.</a:t>
            </a:r>
          </a:p>
          <a:p>
            <a:pPr algn="just"/>
            <a:endParaRPr lang="en-US" sz="1050" dirty="0" smtClean="0"/>
          </a:p>
          <a:p>
            <a:pPr algn="just"/>
            <a:r>
              <a:rPr lang="en-US" sz="1050" dirty="0" smtClean="0"/>
              <a:t>THEN, Navigate in the video file to a frame  containing the animal. Select preview process box, and slide the “subtraction threshold”  cursor  (and/or set the level of erosion of the animal), to exclude  spots, shadow or other undesired aspects of the animal  and background. </a:t>
            </a:r>
          </a:p>
          <a:p>
            <a:pPr algn="just"/>
            <a:endParaRPr lang="en-US" sz="1050" dirty="0" smtClean="0"/>
          </a:p>
          <a:p>
            <a:pPr algn="just"/>
            <a:r>
              <a:rPr lang="en-US" sz="1050" dirty="0" smtClean="0"/>
              <a:t>Step 2.3: Navigate in the video file to a frame  where you want to start the analysis, and click on the “</a:t>
            </a:r>
            <a:r>
              <a:rPr lang="pt-BR" sz="1050" dirty="0" smtClean="0"/>
              <a:t>Frame to Start </a:t>
            </a:r>
            <a:r>
              <a:rPr lang="pt-BR" sz="1050" dirty="0" err="1" smtClean="0"/>
              <a:t>the</a:t>
            </a:r>
            <a:r>
              <a:rPr lang="pt-BR" sz="1050" dirty="0" smtClean="0"/>
              <a:t> </a:t>
            </a:r>
            <a:r>
              <a:rPr lang="pt-BR" sz="1050" dirty="0" err="1" smtClean="0"/>
              <a:t>analysis</a:t>
            </a:r>
            <a:r>
              <a:rPr lang="pt-BR" sz="1050" dirty="0" smtClean="0"/>
              <a:t>” </a:t>
            </a:r>
            <a:r>
              <a:rPr lang="pt-BR" sz="1050" dirty="0" err="1" smtClean="0"/>
              <a:t>button</a:t>
            </a:r>
            <a:endParaRPr lang="pt-BR" sz="1050" dirty="0" smtClean="0"/>
          </a:p>
          <a:p>
            <a:pPr algn="just"/>
            <a:r>
              <a:rPr lang="en-US" sz="1050" dirty="0" smtClean="0"/>
              <a:t>Step 2.4: Navigate in the video file to a frame  where you want to finish  the analysis, and click on the “</a:t>
            </a:r>
            <a:r>
              <a:rPr lang="pt-BR" sz="1050" dirty="0" smtClean="0"/>
              <a:t>Frame to </a:t>
            </a:r>
            <a:r>
              <a:rPr lang="pt-BR" sz="1050" dirty="0" err="1" smtClean="0"/>
              <a:t>Finish</a:t>
            </a:r>
            <a:r>
              <a:rPr lang="pt-BR" sz="1050" dirty="0" smtClean="0"/>
              <a:t> </a:t>
            </a:r>
            <a:r>
              <a:rPr lang="pt-BR" sz="1050" dirty="0" err="1" smtClean="0"/>
              <a:t>the</a:t>
            </a:r>
            <a:r>
              <a:rPr lang="pt-BR" sz="1050" dirty="0" smtClean="0"/>
              <a:t> </a:t>
            </a:r>
            <a:r>
              <a:rPr lang="pt-BR" sz="1050" dirty="0" err="1" smtClean="0"/>
              <a:t>analysis</a:t>
            </a:r>
            <a:r>
              <a:rPr lang="pt-BR" sz="1050" dirty="0" smtClean="0"/>
              <a:t>” </a:t>
            </a:r>
            <a:r>
              <a:rPr lang="pt-BR" sz="1050" dirty="0" err="1" smtClean="0"/>
              <a:t>button</a:t>
            </a:r>
            <a:endParaRPr lang="pt-BR" sz="1050" dirty="0" smtClean="0"/>
          </a:p>
          <a:p>
            <a:pPr algn="just"/>
            <a:endParaRPr lang="pt-BR" sz="1050" dirty="0" smtClean="0"/>
          </a:p>
          <a:p>
            <a:pPr algn="just"/>
            <a:endParaRPr lang="en-US" sz="1050" dirty="0" smtClean="0"/>
          </a:p>
          <a:p>
            <a:pPr algn="just"/>
            <a:endParaRPr lang="pt-BR" sz="1050" dirty="0" smtClean="0"/>
          </a:p>
        </p:txBody>
      </p:sp>
      <p:sp>
        <p:nvSpPr>
          <p:cNvPr id="9" name="Retângulo 8"/>
          <p:cNvSpPr/>
          <p:nvPr/>
        </p:nvSpPr>
        <p:spPr>
          <a:xfrm>
            <a:off x="179512" y="2204864"/>
            <a:ext cx="115212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smtClean="0"/>
              <a:t>Background frame</a:t>
            </a:r>
            <a:endParaRPr lang="pt-BR" sz="900" dirty="0"/>
          </a:p>
        </p:txBody>
      </p:sp>
      <p:sp>
        <p:nvSpPr>
          <p:cNvPr id="14" name="Retângulo 13"/>
          <p:cNvSpPr/>
          <p:nvPr/>
        </p:nvSpPr>
        <p:spPr>
          <a:xfrm>
            <a:off x="467544" y="3212976"/>
            <a:ext cx="2178982" cy="1260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Frame to Start </a:t>
            </a:r>
            <a:r>
              <a:rPr lang="pt-BR" sz="1100" dirty="0" err="1" smtClean="0"/>
              <a:t>the</a:t>
            </a:r>
            <a:r>
              <a:rPr lang="pt-BR" sz="1100" dirty="0" smtClean="0"/>
              <a:t> </a:t>
            </a:r>
            <a:r>
              <a:rPr lang="pt-BR" sz="1100" dirty="0" err="1" smtClean="0"/>
              <a:t>analysis</a:t>
            </a:r>
            <a:endParaRPr lang="pt-BR" sz="1100" dirty="0"/>
          </a:p>
        </p:txBody>
      </p:sp>
      <p:sp>
        <p:nvSpPr>
          <p:cNvPr id="15" name="Retângulo 14"/>
          <p:cNvSpPr/>
          <p:nvPr/>
        </p:nvSpPr>
        <p:spPr>
          <a:xfrm>
            <a:off x="323528" y="3861048"/>
            <a:ext cx="2088232"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Frame to </a:t>
            </a:r>
            <a:r>
              <a:rPr lang="pt-BR" sz="1100" dirty="0" err="1" smtClean="0"/>
              <a:t>Finish</a:t>
            </a:r>
            <a:r>
              <a:rPr lang="pt-BR" sz="1100" dirty="0" smtClean="0"/>
              <a:t> </a:t>
            </a:r>
            <a:r>
              <a:rPr lang="pt-BR" sz="1100" dirty="0" err="1" smtClean="0"/>
              <a:t>the</a:t>
            </a:r>
            <a:r>
              <a:rPr lang="pt-BR" sz="1100" dirty="0" smtClean="0"/>
              <a:t> </a:t>
            </a:r>
            <a:r>
              <a:rPr lang="pt-BR" sz="1100" dirty="0" err="1" smtClean="0"/>
              <a:t>analysis</a:t>
            </a:r>
            <a:endParaRPr lang="pt-BR" sz="1100" dirty="0"/>
          </a:p>
        </p:txBody>
      </p:sp>
      <p:sp>
        <p:nvSpPr>
          <p:cNvPr id="10" name="Retângulo 9"/>
          <p:cNvSpPr/>
          <p:nvPr/>
        </p:nvSpPr>
        <p:spPr>
          <a:xfrm>
            <a:off x="323528" y="1700808"/>
            <a:ext cx="1296143"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err="1" smtClean="0"/>
              <a:t>Blind</a:t>
            </a:r>
            <a:r>
              <a:rPr lang="pt-BR" sz="900" dirty="0" smtClean="0"/>
              <a:t>  </a:t>
            </a:r>
            <a:r>
              <a:rPr lang="pt-BR" sz="900" dirty="0" err="1" smtClean="0"/>
              <a:t>precedent</a:t>
            </a:r>
            <a:r>
              <a:rPr lang="pt-BR" sz="900" dirty="0" smtClean="0"/>
              <a:t> frames</a:t>
            </a:r>
            <a:endParaRPr lang="pt-BR" sz="900" dirty="0"/>
          </a:p>
        </p:txBody>
      </p:sp>
      <p:sp>
        <p:nvSpPr>
          <p:cNvPr id="12" name="Retângulo 11"/>
          <p:cNvSpPr/>
          <p:nvPr/>
        </p:nvSpPr>
        <p:spPr>
          <a:xfrm>
            <a:off x="323528" y="1340768"/>
            <a:ext cx="1224135"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err="1" smtClean="0"/>
              <a:t>Select</a:t>
            </a:r>
            <a:r>
              <a:rPr lang="pt-BR" sz="900" dirty="0" smtClean="0"/>
              <a:t> </a:t>
            </a:r>
            <a:r>
              <a:rPr lang="pt-BR" sz="900" dirty="0" err="1" smtClean="0"/>
              <a:t>relevant</a:t>
            </a:r>
            <a:r>
              <a:rPr lang="pt-BR" sz="900" dirty="0" smtClean="0"/>
              <a:t> frames</a:t>
            </a:r>
            <a:endParaRPr lang="pt-BR" sz="900" dirty="0"/>
          </a:p>
        </p:txBody>
      </p:sp>
      <p:sp>
        <p:nvSpPr>
          <p:cNvPr id="13" name="Elipse 12"/>
          <p:cNvSpPr/>
          <p:nvPr/>
        </p:nvSpPr>
        <p:spPr>
          <a:xfrm>
            <a:off x="1331640" y="1988840"/>
            <a:ext cx="648072"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de seta reta 16"/>
          <p:cNvCxnSpPr/>
          <p:nvPr/>
        </p:nvCxnSpPr>
        <p:spPr>
          <a:xfrm flipV="1">
            <a:off x="2195736" y="1268760"/>
            <a:ext cx="108012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467544" y="2564904"/>
            <a:ext cx="2376264"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p:cNvSpPr txBox="1"/>
          <p:nvPr/>
        </p:nvSpPr>
        <p:spPr>
          <a:xfrm>
            <a:off x="2987824" y="836712"/>
            <a:ext cx="1775614" cy="369332"/>
          </a:xfrm>
          <a:prstGeom prst="rect">
            <a:avLst/>
          </a:prstGeom>
          <a:noFill/>
        </p:spPr>
        <p:txBody>
          <a:bodyPr wrap="none" rtlCol="0">
            <a:spAutoFit/>
          </a:bodyPr>
          <a:lstStyle/>
          <a:p>
            <a:r>
              <a:rPr lang="pt-BR" dirty="0" smtClean="0">
                <a:solidFill>
                  <a:srgbClr val="FF0000"/>
                </a:solidFill>
              </a:rPr>
              <a:t>Colocar números</a:t>
            </a:r>
            <a:endParaRPr lang="pt-BR" dirty="0">
              <a:solidFill>
                <a:srgbClr val="FF0000"/>
              </a:solidFill>
            </a:endParaRPr>
          </a:p>
        </p:txBody>
      </p:sp>
      <p:cxnSp>
        <p:nvCxnSpPr>
          <p:cNvPr id="23" name="Conector de seta reta 22"/>
          <p:cNvCxnSpPr/>
          <p:nvPr/>
        </p:nvCxnSpPr>
        <p:spPr>
          <a:xfrm flipH="1">
            <a:off x="2195736" y="3861048"/>
            <a:ext cx="2232248"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114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ao\Dropbox\0-Mestrado\0-Escrita\0-dissertação\Story Board\registerVideo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6631"/>
            <a:ext cx="8784976" cy="647017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436096" y="1124744"/>
            <a:ext cx="3384376" cy="4248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just"/>
            <a:endParaRPr lang="pt-BR" sz="1050" dirty="0" smtClean="0"/>
          </a:p>
          <a:p>
            <a:pPr algn="just"/>
            <a:endParaRPr lang="pt-BR" sz="1050" dirty="0" smtClean="0"/>
          </a:p>
          <a:p>
            <a:pPr algn="just"/>
            <a:r>
              <a:rPr lang="en-US" sz="1050" b="1" dirty="0" smtClean="0"/>
              <a:t>Scale: </a:t>
            </a:r>
            <a:r>
              <a:rPr lang="en-US" sz="1050" dirty="0" smtClean="0"/>
              <a:t>In the first frame for the analysis, click and drag the blue triangle to a reference point (e.g. a border of the maze).  </a:t>
            </a:r>
            <a:r>
              <a:rPr lang="en-US" sz="1050" b="1" dirty="0" smtClean="0"/>
              <a:t>THEN</a:t>
            </a:r>
            <a:r>
              <a:rPr lang="en-US" sz="1050" dirty="0" smtClean="0"/>
              <a:t> click and drag the red triangle to another reference point (e.g. the opposite border of the maze). Inform the distance (in centimeters)  between these two points (take this measure from your maze). </a:t>
            </a:r>
            <a:r>
              <a:rPr lang="en-US" sz="1050" b="1" dirty="0" smtClean="0"/>
              <a:t>THEN</a:t>
            </a:r>
            <a:r>
              <a:rPr lang="en-US" sz="1050" dirty="0" smtClean="0"/>
              <a:t> press the “save scale” button</a:t>
            </a:r>
          </a:p>
          <a:p>
            <a:pPr algn="just"/>
            <a:endParaRPr lang="en-US" sz="1050" dirty="0" smtClean="0"/>
          </a:p>
          <a:p>
            <a:pPr algn="just"/>
            <a:r>
              <a:rPr lang="en-US" sz="1050" dirty="0" smtClean="0"/>
              <a:t>Mark “</a:t>
            </a:r>
            <a:r>
              <a:rPr lang="en-US" sz="1050" b="1" dirty="0" smtClean="0"/>
              <a:t>Noise reduction tools </a:t>
            </a:r>
            <a:r>
              <a:rPr lang="en-US" sz="1050" dirty="0" smtClean="0"/>
              <a:t>“  checkbox to set the configurations  of two algorithms  that  help to control for tracking artifacts</a:t>
            </a:r>
          </a:p>
          <a:p>
            <a:pPr algn="just"/>
            <a:endParaRPr lang="en-US" sz="1050" dirty="0" smtClean="0"/>
          </a:p>
          <a:p>
            <a:pPr algn="just"/>
            <a:r>
              <a:rPr lang="en-US" sz="1050" dirty="0" smtClean="0"/>
              <a:t>Mark “</a:t>
            </a:r>
            <a:r>
              <a:rPr lang="en-US" sz="1050" b="1" dirty="0" smtClean="0"/>
              <a:t>Design multiple areas for analysis</a:t>
            </a:r>
            <a:r>
              <a:rPr lang="en-US" sz="1050" dirty="0" smtClean="0"/>
              <a:t>” to  set multiple sub-areas  (squares, circles) of the maze from which you want to get specific reports and analysis.</a:t>
            </a:r>
          </a:p>
          <a:p>
            <a:pPr algn="just"/>
            <a:endParaRPr lang="en-US" sz="1050" dirty="0" smtClean="0"/>
          </a:p>
          <a:p>
            <a:pPr algn="just"/>
            <a:r>
              <a:rPr lang="en-US" sz="1050" b="1" dirty="0" smtClean="0"/>
              <a:t>THEN</a:t>
            </a:r>
            <a:r>
              <a:rPr lang="en-US" sz="1050" dirty="0" smtClean="0"/>
              <a:t> press the “</a:t>
            </a:r>
            <a:r>
              <a:rPr lang="en-US" sz="1050" b="1" dirty="0" smtClean="0"/>
              <a:t>configure</a:t>
            </a:r>
            <a:r>
              <a:rPr lang="en-US" sz="1050" dirty="0" smtClean="0"/>
              <a:t>” button</a:t>
            </a:r>
          </a:p>
          <a:p>
            <a:pPr algn="just"/>
            <a:endParaRPr lang="en-US" sz="1050" dirty="0" smtClean="0"/>
          </a:p>
          <a:p>
            <a:pPr algn="just"/>
            <a:endParaRPr lang="en-US" sz="1050" dirty="0" smtClean="0"/>
          </a:p>
          <a:p>
            <a:pPr algn="just"/>
            <a:endParaRPr lang="en-US" sz="1050" dirty="0" smtClean="0"/>
          </a:p>
          <a:p>
            <a:pPr algn="just"/>
            <a:endParaRPr lang="pt-BR" sz="1050" dirty="0" smtClean="0"/>
          </a:p>
        </p:txBody>
      </p:sp>
      <p:sp>
        <p:nvSpPr>
          <p:cNvPr id="7" name="Retângulo 6"/>
          <p:cNvSpPr/>
          <p:nvPr/>
        </p:nvSpPr>
        <p:spPr>
          <a:xfrm>
            <a:off x="251520" y="2780928"/>
            <a:ext cx="1728192"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Inform</a:t>
            </a:r>
            <a:r>
              <a:rPr lang="pt-BR" sz="1100" dirty="0" smtClean="0"/>
              <a:t> </a:t>
            </a:r>
            <a:r>
              <a:rPr lang="pt-BR" sz="1100" dirty="0" err="1" smtClean="0"/>
              <a:t>the</a:t>
            </a:r>
            <a:r>
              <a:rPr lang="pt-BR" sz="1100" dirty="0" smtClean="0"/>
              <a:t> </a:t>
            </a:r>
            <a:r>
              <a:rPr lang="pt-BR" sz="1100" dirty="0" err="1" smtClean="0"/>
              <a:t>distance</a:t>
            </a:r>
            <a:r>
              <a:rPr lang="pt-BR" sz="1100" dirty="0" smtClean="0"/>
              <a:t> </a:t>
            </a:r>
          </a:p>
          <a:p>
            <a:pPr algn="ctr"/>
            <a:r>
              <a:rPr lang="pt-BR" sz="1100" dirty="0" err="1" smtClean="0"/>
              <a:t>between</a:t>
            </a:r>
            <a:r>
              <a:rPr lang="pt-BR" sz="1100" dirty="0" smtClean="0"/>
              <a:t> </a:t>
            </a:r>
            <a:r>
              <a:rPr lang="pt-BR" sz="1100" dirty="0" err="1" smtClean="0"/>
              <a:t>the</a:t>
            </a:r>
            <a:r>
              <a:rPr lang="pt-BR" sz="1100" dirty="0" smtClean="0"/>
              <a:t> </a:t>
            </a:r>
            <a:r>
              <a:rPr lang="pt-BR" sz="1100" dirty="0" err="1" smtClean="0"/>
              <a:t>triangles</a:t>
            </a:r>
            <a:endParaRPr lang="pt-BR" sz="1100" dirty="0"/>
          </a:p>
        </p:txBody>
      </p:sp>
      <p:sp>
        <p:nvSpPr>
          <p:cNvPr id="8" name="Retângulo 7"/>
          <p:cNvSpPr/>
          <p:nvPr/>
        </p:nvSpPr>
        <p:spPr>
          <a:xfrm>
            <a:off x="899592" y="3789040"/>
            <a:ext cx="1512168"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1100" dirty="0" err="1" smtClean="0"/>
              <a:t>Noise</a:t>
            </a:r>
            <a:r>
              <a:rPr lang="pt-BR" sz="1100" dirty="0" smtClean="0"/>
              <a:t> </a:t>
            </a:r>
            <a:r>
              <a:rPr lang="pt-BR" sz="1100" dirty="0" err="1" smtClean="0"/>
              <a:t>reduction</a:t>
            </a:r>
            <a:r>
              <a:rPr lang="pt-BR" sz="1100" dirty="0" smtClean="0"/>
              <a:t> </a:t>
            </a:r>
            <a:r>
              <a:rPr lang="pt-BR" sz="1100" dirty="0" err="1" smtClean="0"/>
              <a:t>tools</a:t>
            </a:r>
            <a:endParaRPr lang="pt-BR" sz="1100" dirty="0"/>
          </a:p>
        </p:txBody>
      </p:sp>
      <p:sp>
        <p:nvSpPr>
          <p:cNvPr id="9" name="Retângulo 8"/>
          <p:cNvSpPr/>
          <p:nvPr/>
        </p:nvSpPr>
        <p:spPr>
          <a:xfrm>
            <a:off x="899592" y="4221088"/>
            <a:ext cx="1512168"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Design multiple areas for analysis</a:t>
            </a:r>
            <a:endParaRPr lang="en-US" sz="1100" dirty="0"/>
          </a:p>
        </p:txBody>
      </p:sp>
    </p:spTree>
    <p:extLst>
      <p:ext uri="{BB962C8B-B14F-4D97-AF65-F5344CB8AC3E}">
        <p14:creationId xmlns:p14="http://schemas.microsoft.com/office/powerpoint/2010/main" val="3253833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joao\Dropbox\0-Mestrado\0-Escrita\0-dissertação\Story Board\registerVideo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88640"/>
            <a:ext cx="8882583" cy="6568565"/>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427984" y="1852836"/>
            <a:ext cx="5207781" cy="3672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Janela de Interesse: </a:t>
            </a:r>
            <a:r>
              <a:rPr lang="pt-BR" sz="1200" dirty="0"/>
              <a:t>No primeiro frame da analise selecione a caixa  “Janela de interesse </a:t>
            </a:r>
            <a:r>
              <a:rPr lang="pt-BR" sz="1200" dirty="0" smtClean="0"/>
              <a:t>“ depois </a:t>
            </a:r>
            <a:r>
              <a:rPr lang="pt-BR" sz="1200" dirty="0"/>
              <a:t>clique  e arraste o retângulo verde desenhado na </a:t>
            </a:r>
            <a:r>
              <a:rPr lang="pt-BR" sz="1200" dirty="0" smtClean="0"/>
              <a:t>imagem de forma que  a área de interesse para o rastreamento fique contida dentro do retângulo verde. </a:t>
            </a:r>
            <a:r>
              <a:rPr lang="pt-BR" sz="1200" dirty="0"/>
              <a:t>Clique </a:t>
            </a:r>
            <a:r>
              <a:rPr lang="pt-BR" sz="1200" dirty="0" smtClean="0"/>
              <a:t>no </a:t>
            </a:r>
            <a:r>
              <a:rPr lang="pt-BR" sz="1200" dirty="0"/>
              <a:t>“</a:t>
            </a:r>
            <a:r>
              <a:rPr lang="pt-BR" sz="1200" dirty="0" err="1"/>
              <a:t>Width</a:t>
            </a:r>
            <a:r>
              <a:rPr lang="pt-BR" sz="1200" dirty="0"/>
              <a:t> spin box” para aumentar ou diminuir a largura do retângulo verde. Clique </a:t>
            </a:r>
            <a:r>
              <a:rPr lang="pt-BR" sz="1200" dirty="0" smtClean="0"/>
              <a:t>no </a:t>
            </a:r>
            <a:r>
              <a:rPr lang="pt-BR" sz="1200" dirty="0"/>
              <a:t>“</a:t>
            </a:r>
            <a:r>
              <a:rPr lang="pt-BR" sz="1200" dirty="0" err="1"/>
              <a:t>Height</a:t>
            </a:r>
            <a:r>
              <a:rPr lang="pt-BR" sz="1200" dirty="0"/>
              <a:t> spin box” para aumentar ou diminuir a altura do retângulo verde</a:t>
            </a:r>
            <a:r>
              <a:rPr lang="pt-BR" sz="1200" dirty="0" smtClean="0"/>
              <a:t>.</a:t>
            </a:r>
          </a:p>
          <a:p>
            <a:pPr algn="ctr"/>
            <a:endParaRPr lang="pt-BR" sz="1200" dirty="0" smtClean="0"/>
          </a:p>
          <a:p>
            <a:pPr algn="ctr"/>
            <a:r>
              <a:rPr lang="pt-BR" sz="1200" dirty="0" smtClean="0"/>
              <a:t>Marque a caixa “mobile” para habilitar que a centroide do retângulo verde siga a centroide do objeto de interesse durante o rastreamento.</a:t>
            </a:r>
            <a:endParaRPr lang="pt-BR" sz="1200" dirty="0"/>
          </a:p>
          <a:p>
            <a:pPr algn="ctr"/>
            <a:endParaRPr lang="pt-BR" sz="1200" dirty="0" smtClean="0"/>
          </a:p>
          <a:p>
            <a:pPr algn="ctr"/>
            <a:r>
              <a:rPr lang="pt-BR" sz="1200" dirty="0" smtClean="0"/>
              <a:t>Então clique na aba “Máxima variação de centroide”.</a:t>
            </a:r>
          </a:p>
          <a:p>
            <a:pPr algn="ctr"/>
            <a:endParaRPr lang="pt-BR" sz="1200" dirty="0"/>
          </a:p>
          <a:p>
            <a:pPr algn="ctr"/>
            <a:r>
              <a:rPr lang="pt-BR" sz="1200" dirty="0" err="1" smtClean="0"/>
              <a:t>Warning</a:t>
            </a:r>
            <a:r>
              <a:rPr lang="pt-BR" sz="1200" dirty="0" smtClean="0"/>
              <a:t>: Para a opção “mobile” funcionar o retângulo verde deve estar posicionado de forma que objeto de interesse (</a:t>
            </a:r>
            <a:r>
              <a:rPr lang="pt-BR" sz="1200" dirty="0" err="1" smtClean="0"/>
              <a:t>e.g</a:t>
            </a:r>
            <a:r>
              <a:rPr lang="pt-BR" sz="1200" dirty="0" smtClean="0"/>
              <a:t> animal) esteja contido dentro do retângulo verde. </a:t>
            </a:r>
          </a:p>
          <a:p>
            <a:pPr algn="ctr"/>
            <a:endParaRPr lang="pt-BR" sz="1200" dirty="0"/>
          </a:p>
          <a:p>
            <a:pPr algn="ctr"/>
            <a:endParaRPr lang="pt-BR" sz="1200" dirty="0" smtClean="0"/>
          </a:p>
          <a:p>
            <a:pPr algn="ctr"/>
            <a:endParaRPr lang="pt-BR" sz="1200" dirty="0"/>
          </a:p>
        </p:txBody>
      </p:sp>
      <p:sp>
        <p:nvSpPr>
          <p:cNvPr id="4" name="Retângulo 3"/>
          <p:cNvSpPr/>
          <p:nvPr/>
        </p:nvSpPr>
        <p:spPr>
          <a:xfrm>
            <a:off x="611560" y="1844824"/>
            <a:ext cx="2664296"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err="1" smtClean="0"/>
              <a:t>ROI</a:t>
            </a:r>
            <a:r>
              <a:rPr lang="en-US" sz="1100" dirty="0" smtClean="0"/>
              <a:t> Boxing the animal in an interest area</a:t>
            </a:r>
            <a:endParaRPr lang="en-US" sz="1100" dirty="0"/>
          </a:p>
        </p:txBody>
      </p:sp>
    </p:spTree>
    <p:extLst>
      <p:ext uri="{BB962C8B-B14F-4D97-AF65-F5344CB8AC3E}">
        <p14:creationId xmlns:p14="http://schemas.microsoft.com/office/powerpoint/2010/main" val="22396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ao\Dropbox\0-Mestrado\0-Escrita\0-dissertação\Story Board\registerVideo_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7"/>
            <a:ext cx="8513018" cy="6291215"/>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683568" y="4556784"/>
            <a:ext cx="5472211" cy="21242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Máxima variação de centroide: No </a:t>
            </a:r>
            <a:r>
              <a:rPr lang="pt-BR" sz="1200" dirty="0"/>
              <a:t>primeiro frame da analise selecione a caixa  </a:t>
            </a:r>
            <a:r>
              <a:rPr lang="pt-BR" sz="1200" dirty="0" smtClean="0"/>
              <a:t>“máxima variação da centroide“ </a:t>
            </a:r>
            <a:r>
              <a:rPr lang="pt-BR" sz="1200" dirty="0"/>
              <a:t>depois clique </a:t>
            </a:r>
            <a:r>
              <a:rPr lang="pt-BR" sz="1200" dirty="0" smtClean="0"/>
              <a:t>e </a:t>
            </a:r>
            <a:r>
              <a:rPr lang="pt-BR" sz="1200" dirty="0"/>
              <a:t>arraste o </a:t>
            </a:r>
            <a:r>
              <a:rPr lang="pt-BR" sz="1200" dirty="0" smtClean="0"/>
              <a:t>triangulo azul para um ponto da imagem (</a:t>
            </a:r>
            <a:r>
              <a:rPr lang="pt-BR" sz="1200" dirty="0" err="1" smtClean="0"/>
              <a:t>e.g</a:t>
            </a:r>
            <a:r>
              <a:rPr lang="pt-BR" sz="1200" dirty="0" smtClean="0"/>
              <a:t> em cima da borda do animal) então clique e arraste o triangulo vermelho para outro ponto da imagem (e.g. em cima da borda oposta do animal) . </a:t>
            </a:r>
          </a:p>
          <a:p>
            <a:pPr algn="ctr"/>
            <a:endParaRPr lang="pt-BR" sz="1200" dirty="0"/>
          </a:p>
          <a:p>
            <a:pPr algn="ctr"/>
            <a:r>
              <a:rPr lang="pt-BR" sz="1200" dirty="0" smtClean="0"/>
              <a:t>Então clique na aba “</a:t>
            </a:r>
            <a:r>
              <a:rPr lang="en-US" sz="1200" dirty="0" smtClean="0"/>
              <a:t>Design </a:t>
            </a:r>
            <a:r>
              <a:rPr lang="en-US" sz="1200" dirty="0"/>
              <a:t>multiple areas for </a:t>
            </a:r>
            <a:r>
              <a:rPr lang="en-US" sz="1200" dirty="0" smtClean="0"/>
              <a:t>analysis”</a:t>
            </a:r>
            <a:endParaRPr lang="en-US" sz="1200" dirty="0"/>
          </a:p>
          <a:p>
            <a:pPr algn="ctr"/>
            <a:endParaRPr lang="pt-BR" sz="1200" dirty="0" smtClean="0"/>
          </a:p>
        </p:txBody>
      </p:sp>
      <p:sp>
        <p:nvSpPr>
          <p:cNvPr id="6" name="Elipse 18"/>
          <p:cNvSpPr/>
          <p:nvPr/>
        </p:nvSpPr>
        <p:spPr>
          <a:xfrm>
            <a:off x="323528" y="3933056"/>
            <a:ext cx="2376264"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de seta reta 27"/>
          <p:cNvCxnSpPr/>
          <p:nvPr/>
        </p:nvCxnSpPr>
        <p:spPr>
          <a:xfrm flipH="1" flipV="1">
            <a:off x="1835696" y="2780928"/>
            <a:ext cx="18002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tângulo 3"/>
          <p:cNvSpPr/>
          <p:nvPr/>
        </p:nvSpPr>
        <p:spPr>
          <a:xfrm>
            <a:off x="2015716" y="2910086"/>
            <a:ext cx="595597"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Mover</a:t>
            </a:r>
          </a:p>
        </p:txBody>
      </p:sp>
    </p:spTree>
    <p:extLst>
      <p:ext uri="{BB962C8B-B14F-4D97-AF65-F5344CB8AC3E}">
        <p14:creationId xmlns:p14="http://schemas.microsoft.com/office/powerpoint/2010/main" val="51188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9218" name="Picture 2" descr="C:\Users\joao\Dropbox\0-Mestrado\0-Escrita\0-dissertação\Story Board\registerVideo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60648"/>
            <a:ext cx="8505979"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4933370" y="1600200"/>
            <a:ext cx="4280499" cy="43620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Shape</a:t>
            </a:r>
            <a:r>
              <a:rPr lang="pt-BR" sz="1200" dirty="0" smtClean="0"/>
              <a:t> (Paso 4.1): Marque a </a:t>
            </a:r>
            <a:r>
              <a:rPr lang="pt-BR" sz="1200" dirty="0"/>
              <a:t>caixa “</a:t>
            </a:r>
            <a:r>
              <a:rPr lang="pt-BR" sz="1200" dirty="0" err="1"/>
              <a:t>Circle</a:t>
            </a:r>
            <a:r>
              <a:rPr lang="pt-BR" sz="1200" dirty="0"/>
              <a:t>” para que </a:t>
            </a:r>
            <a:r>
              <a:rPr lang="pt-BR" sz="1200" dirty="0" smtClean="0"/>
              <a:t>a forma </a:t>
            </a:r>
            <a:r>
              <a:rPr lang="pt-BR" sz="1200" dirty="0"/>
              <a:t>da  </a:t>
            </a:r>
            <a:r>
              <a:rPr lang="pt-BR" sz="1200" dirty="0" smtClean="0"/>
              <a:t>nova área </a:t>
            </a:r>
            <a:r>
              <a:rPr lang="pt-BR" sz="1200" dirty="0"/>
              <a:t>de análise </a:t>
            </a:r>
            <a:r>
              <a:rPr lang="pt-BR" sz="1200" dirty="0" smtClean="0"/>
              <a:t>seja de um circulo. Marque a caixa  “</a:t>
            </a:r>
            <a:r>
              <a:rPr lang="pt-BR" sz="1200" dirty="0" err="1" smtClean="0"/>
              <a:t>Rectangle</a:t>
            </a:r>
            <a:r>
              <a:rPr lang="pt-BR" sz="1200" dirty="0" smtClean="0"/>
              <a:t>” para que a forma da nova área de análise seja na forma de um retângulo e então clique no botão “</a:t>
            </a:r>
            <a:r>
              <a:rPr lang="pt-BR" sz="1200" dirty="0" err="1" smtClean="0"/>
              <a:t>Add</a:t>
            </a:r>
            <a:r>
              <a:rPr lang="pt-BR" sz="1200" dirty="0" smtClean="0"/>
              <a:t> Área” para adicionar uma nova área de rastreamento.</a:t>
            </a:r>
            <a:endParaRPr lang="pt-BR" sz="1200" dirty="0"/>
          </a:p>
          <a:p>
            <a:pPr algn="ctr"/>
            <a:endParaRPr lang="pt-BR" sz="1200" dirty="0"/>
          </a:p>
          <a:p>
            <a:pPr algn="ctr"/>
            <a:r>
              <a:rPr lang="pt-BR" sz="1200" dirty="0" err="1" smtClean="0"/>
              <a:t>Areas</a:t>
            </a:r>
            <a:r>
              <a:rPr lang="pt-BR" sz="1200" dirty="0" smtClean="0"/>
              <a:t>: (Passo 4.2) Double click no novo item </a:t>
            </a:r>
            <a:r>
              <a:rPr lang="pt-BR" sz="1200" dirty="0"/>
              <a:t>d</a:t>
            </a:r>
            <a:r>
              <a:rPr lang="pt-BR" sz="1200" dirty="0" smtClean="0"/>
              <a:t>a tabela “ Áreas” para selecionar a área desejada. Clique em cima do texto do item para atribuir um novo nome para a área. Na imagem de background clique em cima da figura em verde e posicione ela na área de interesse . Clique em “</a:t>
            </a:r>
            <a:r>
              <a:rPr lang="pt-BR" sz="1200" dirty="0" err="1" smtClean="0"/>
              <a:t>Width</a:t>
            </a:r>
            <a:r>
              <a:rPr lang="pt-BR" sz="1200" dirty="0" smtClean="0"/>
              <a:t> spin box” para aumentar ou diminuir a largura da área. Clique em “</a:t>
            </a:r>
            <a:r>
              <a:rPr lang="pt-BR" sz="1200" dirty="0" err="1" smtClean="0"/>
              <a:t>height</a:t>
            </a:r>
            <a:r>
              <a:rPr lang="pt-BR" sz="1200" dirty="0" smtClean="0"/>
              <a:t> spin box” para aumentar ou diminuir a altura da área.</a:t>
            </a:r>
          </a:p>
          <a:p>
            <a:pPr algn="ctr"/>
            <a:endParaRPr lang="pt-BR" sz="1200" dirty="0" smtClean="0"/>
          </a:p>
          <a:p>
            <a:pPr algn="ctr"/>
            <a:r>
              <a:rPr lang="pt-BR" sz="1200" dirty="0" smtClean="0"/>
              <a:t>Delete </a:t>
            </a:r>
            <a:r>
              <a:rPr lang="pt-BR" sz="1200" dirty="0" err="1" smtClean="0"/>
              <a:t>Area</a:t>
            </a:r>
            <a:r>
              <a:rPr lang="pt-BR" sz="1200" dirty="0" smtClean="0"/>
              <a:t>: Double click no item da </a:t>
            </a:r>
            <a:r>
              <a:rPr lang="pt-BR" sz="1200" dirty="0"/>
              <a:t>tabela “Áreas” </a:t>
            </a:r>
          </a:p>
          <a:p>
            <a:pPr algn="ctr"/>
            <a:r>
              <a:rPr lang="pt-BR" sz="1200" dirty="0" smtClean="0"/>
              <a:t> para selecionar a área desejada então clique no botão “Delete </a:t>
            </a:r>
            <a:r>
              <a:rPr lang="pt-BR" sz="1200" dirty="0" err="1" smtClean="0"/>
              <a:t>Area</a:t>
            </a:r>
            <a:r>
              <a:rPr lang="pt-BR" sz="1200" dirty="0" smtClean="0"/>
              <a:t>”.</a:t>
            </a:r>
          </a:p>
          <a:p>
            <a:pPr algn="ctr"/>
            <a:endParaRPr lang="pt-BR" sz="1200" dirty="0"/>
          </a:p>
          <a:p>
            <a:pPr algn="ctr"/>
            <a:r>
              <a:rPr lang="pt-BR" sz="1200" dirty="0" smtClean="0"/>
              <a:t>Repita os passo 4.1 e 4.2 para adicionar uma nova área. Ao fim clique na aba “Dados do Experimento”.</a:t>
            </a:r>
          </a:p>
          <a:p>
            <a:pPr algn="ctr"/>
            <a:endParaRPr lang="pt-BR" sz="1200" dirty="0"/>
          </a:p>
          <a:p>
            <a:pPr algn="ctr"/>
            <a:endParaRPr lang="pt-BR" sz="1200" dirty="0"/>
          </a:p>
          <a:p>
            <a:pPr algn="ctr"/>
            <a:endParaRPr lang="pt-BR" sz="1200" dirty="0"/>
          </a:p>
          <a:p>
            <a:pPr algn="ctr"/>
            <a:endParaRPr lang="pt-BR" sz="1200" dirty="0"/>
          </a:p>
        </p:txBody>
      </p:sp>
      <p:sp>
        <p:nvSpPr>
          <p:cNvPr id="7" name="Retângulo 6"/>
          <p:cNvSpPr/>
          <p:nvPr/>
        </p:nvSpPr>
        <p:spPr>
          <a:xfrm>
            <a:off x="3020930" y="2854211"/>
            <a:ext cx="975005" cy="5690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p>
        </p:txBody>
      </p:sp>
      <p:sp>
        <p:nvSpPr>
          <p:cNvPr id="8" name="Retângulo 7"/>
          <p:cNvSpPr/>
          <p:nvPr/>
        </p:nvSpPr>
        <p:spPr>
          <a:xfrm>
            <a:off x="2555776" y="1628800"/>
            <a:ext cx="2160240"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smtClean="0"/>
              <a:t>Design multiple areas for analysis</a:t>
            </a:r>
            <a:endParaRPr lang="en-US" sz="1100" dirty="0"/>
          </a:p>
        </p:txBody>
      </p:sp>
    </p:spTree>
    <p:extLst>
      <p:ext uri="{BB962C8B-B14F-4D97-AF65-F5344CB8AC3E}">
        <p14:creationId xmlns:p14="http://schemas.microsoft.com/office/powerpoint/2010/main" val="422761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42" name="Picture 2" descr="C:\Users\joao\Dropbox\0-Mestrado\0-Escrita\0-dissertação\Story Board\registerVideo_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97732"/>
            <a:ext cx="8712968" cy="643898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827584" y="2492896"/>
            <a:ext cx="1221187" cy="1260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Coments</a:t>
            </a:r>
            <a:endParaRPr lang="pt-BR" sz="1100" dirty="0" smtClean="0"/>
          </a:p>
        </p:txBody>
      </p:sp>
      <p:sp>
        <p:nvSpPr>
          <p:cNvPr id="6" name="Retângulo 4"/>
          <p:cNvSpPr/>
          <p:nvPr/>
        </p:nvSpPr>
        <p:spPr>
          <a:xfrm>
            <a:off x="4744888" y="2852936"/>
            <a:ext cx="4258047" cy="3168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Experiment</a:t>
            </a:r>
            <a:r>
              <a:rPr lang="pt-BR" sz="1200" dirty="0" smtClean="0"/>
              <a:t> Data: Informe o titulo do experimento no campo “</a:t>
            </a:r>
            <a:r>
              <a:rPr lang="pt-BR" sz="1200" dirty="0" err="1" smtClean="0"/>
              <a:t>Experiment</a:t>
            </a:r>
            <a:r>
              <a:rPr lang="pt-BR" sz="1200" dirty="0" smtClean="0"/>
              <a:t>”. Informe a data do experimento no “Date Spin Box”. Informe comentários sobre o vídeo no campo “</a:t>
            </a:r>
            <a:r>
              <a:rPr lang="pt-BR" sz="1200" dirty="0" err="1" smtClean="0"/>
              <a:t>Coments</a:t>
            </a:r>
            <a:r>
              <a:rPr lang="pt-BR" sz="1200" dirty="0" smtClean="0"/>
              <a:t>”. </a:t>
            </a:r>
          </a:p>
          <a:p>
            <a:pPr algn="ctr"/>
            <a:r>
              <a:rPr lang="pt-BR" sz="1200" dirty="0" smtClean="0"/>
              <a:t>Animal Data: Informe o ID do animal no campo “Animal ID”. Informe o peso do animal no campo “</a:t>
            </a:r>
            <a:r>
              <a:rPr lang="pt-BR" sz="1200" dirty="0" err="1" smtClean="0"/>
              <a:t>weight</a:t>
            </a:r>
            <a:r>
              <a:rPr lang="pt-BR" sz="1200" dirty="0" smtClean="0"/>
              <a:t>”. Informe o sexo do animal no campo “Sexo”. Informe sobre a condição e tratamento no campo “</a:t>
            </a:r>
            <a:r>
              <a:rPr lang="pt-BR" sz="1200" dirty="0" err="1" smtClean="0"/>
              <a:t>Threatment</a:t>
            </a:r>
            <a:r>
              <a:rPr lang="pt-BR" sz="1200" dirty="0" smtClean="0"/>
              <a:t>/</a:t>
            </a:r>
            <a:r>
              <a:rPr lang="pt-BR" sz="1200" dirty="0" err="1" smtClean="0"/>
              <a:t>Condition</a:t>
            </a:r>
            <a:r>
              <a:rPr lang="pt-BR" sz="1200" dirty="0" smtClean="0"/>
              <a:t>”. Então, clique no Botão “Cadastrar”.</a:t>
            </a:r>
            <a:endParaRPr lang="en-US" sz="1200" dirty="0"/>
          </a:p>
          <a:p>
            <a:pPr algn="ctr"/>
            <a:endParaRPr lang="pt-BR" sz="1200" dirty="0" smtClean="0"/>
          </a:p>
        </p:txBody>
      </p:sp>
    </p:spTree>
    <p:extLst>
      <p:ext uri="{BB962C8B-B14F-4D97-AF65-F5344CB8AC3E}">
        <p14:creationId xmlns:p14="http://schemas.microsoft.com/office/powerpoint/2010/main" val="134511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Tela </a:t>
            </a:r>
            <a:r>
              <a:rPr lang="pt-BR" dirty="0" err="1" smtClean="0"/>
              <a:t>Etografia</a:t>
            </a:r>
            <a:r>
              <a:rPr lang="pt-BR" dirty="0" smtClean="0"/>
              <a:t> </a:t>
            </a:r>
            <a:r>
              <a:rPr lang="pt-BR" dirty="0" err="1" smtClean="0"/>
              <a:t>Video</a:t>
            </a:r>
            <a:r>
              <a:rPr lang="pt-BR" dirty="0" smtClean="0"/>
              <a:t> </a:t>
            </a:r>
            <a:r>
              <a:rPr lang="pt-BR" dirty="0" err="1" smtClean="0"/>
              <a:t>Based</a:t>
            </a:r>
            <a:endParaRPr lang="pt-BR" dirty="0"/>
          </a:p>
        </p:txBody>
      </p:sp>
      <p:sp>
        <p:nvSpPr>
          <p:cNvPr id="4" name="Rectangle 3"/>
          <p:cNvSpPr/>
          <p:nvPr/>
        </p:nvSpPr>
        <p:spPr>
          <a:xfrm>
            <a:off x="539552" y="1628801"/>
            <a:ext cx="7776864" cy="5078313"/>
          </a:xfrm>
          <a:prstGeom prst="rect">
            <a:avLst/>
          </a:prstGeom>
        </p:spPr>
        <p:txBody>
          <a:bodyPr wrap="square">
            <a:spAutoFit/>
          </a:bodyPr>
          <a:lstStyle/>
          <a:p>
            <a:r>
              <a:rPr lang="pt-BR" b="1" dirty="0" err="1">
                <a:latin typeface="MS Shell Dlg 2" panose="020B0604030504040204" pitchFamily="34" charset="0"/>
              </a:rPr>
              <a:t>On</a:t>
            </a:r>
            <a:r>
              <a:rPr lang="pt-BR" b="1" dirty="0">
                <a:latin typeface="MS Shell Dlg 2" panose="020B0604030504040204" pitchFamily="34" charset="0"/>
              </a:rPr>
              <a:t> click</a:t>
            </a:r>
            <a:r>
              <a:rPr lang="pt-BR" dirty="0">
                <a:latin typeface="MS Shell Dlg 2" panose="020B0604030504040204" pitchFamily="34" charset="0"/>
              </a:rPr>
              <a:t> in </a:t>
            </a:r>
            <a:r>
              <a:rPr lang="pt-BR" b="1" dirty="0" err="1" smtClean="0">
                <a:solidFill>
                  <a:srgbClr val="00AC00"/>
                </a:solidFill>
                <a:latin typeface="MS Shell Dlg 2" panose="020B0604030504040204" pitchFamily="34" charset="0"/>
              </a:rPr>
              <a:t>Etografia</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Video</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Based</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button</a:t>
            </a:r>
            <a:r>
              <a:rPr lang="pt-BR" dirty="0" smtClean="0">
                <a:latin typeface="MS Shell Dlg 2" panose="020B0604030504040204" pitchFamily="34" charset="0"/>
              </a:rPr>
              <a:t> para realizar a análise </a:t>
            </a:r>
            <a:r>
              <a:rPr lang="pt-BR" dirty="0" err="1" smtClean="0">
                <a:latin typeface="MS Shell Dlg 2" panose="020B0604030504040204" pitchFamily="34" charset="0"/>
              </a:rPr>
              <a:t>etografica</a:t>
            </a:r>
            <a:r>
              <a:rPr lang="pt-BR" dirty="0" smtClean="0">
                <a:latin typeface="MS Shell Dlg 2" panose="020B0604030504040204" pitchFamily="34" charset="0"/>
              </a:rPr>
              <a:t> ou rastreamento de um vídeo previamente cadastrado. </a:t>
            </a:r>
            <a:r>
              <a:rPr lang="pt-BR" dirty="0">
                <a:latin typeface="MS Shell Dlg 2" panose="020B0604030504040204" pitchFamily="34" charset="0"/>
              </a:rPr>
              <a:t/>
            </a:r>
            <a:br>
              <a:rPr lang="pt-BR" dirty="0">
                <a:latin typeface="MS Shell Dlg 2" panose="020B0604030504040204" pitchFamily="34" charset="0"/>
              </a:rPr>
            </a:br>
            <a:endParaRPr lang="pt-BR" dirty="0">
              <a:latin typeface="MS Shell Dlg 2" panose="020B0604030504040204" pitchFamily="34" charset="0"/>
            </a:endParaRPr>
          </a:p>
          <a:p>
            <a:r>
              <a:rPr lang="pt-BR" dirty="0">
                <a:latin typeface="MS Shell Dlg 2" panose="020B0604030504040204" pitchFamily="34" charset="0"/>
              </a:rPr>
              <a:t>The</a:t>
            </a:r>
            <a:r>
              <a:rPr lang="pt-BR" dirty="0">
                <a:solidFill>
                  <a:srgbClr val="000000"/>
                </a:solidFill>
                <a:latin typeface="MS Shell Dlg 2" panose="020B0604030504040204" pitchFamily="34" charset="0"/>
              </a:rPr>
              <a:t> </a:t>
            </a:r>
            <a:r>
              <a:rPr lang="pt-BR" b="1" dirty="0">
                <a:solidFill>
                  <a:srgbClr val="000000"/>
                </a:solidFill>
                <a:latin typeface="MS Shell Dlg 2" panose="020B0604030504040204" pitchFamily="34" charset="0"/>
              </a:rPr>
              <a:t>requisites</a:t>
            </a:r>
            <a:r>
              <a:rPr lang="pt-BR" dirty="0">
                <a:latin typeface="MS Shell Dlg 2" panose="020B0604030504040204" pitchFamily="34" charset="0"/>
              </a:rPr>
              <a:t> for </a:t>
            </a:r>
            <a:r>
              <a:rPr lang="pt-BR" dirty="0" err="1">
                <a:latin typeface="MS Shell Dlg 2" panose="020B0604030504040204" pitchFamily="34" charset="0"/>
              </a:rPr>
              <a:t>this</a:t>
            </a:r>
            <a:r>
              <a:rPr lang="pt-BR" dirty="0">
                <a:latin typeface="MS Shell Dlg 2" panose="020B0604030504040204" pitchFamily="34" charset="0"/>
              </a:rPr>
              <a:t> </a:t>
            </a:r>
            <a:r>
              <a:rPr lang="pt-BR" dirty="0" err="1">
                <a:latin typeface="MS Shell Dlg 2" panose="020B0604030504040204" pitchFamily="34" charset="0"/>
              </a:rPr>
              <a:t>function</a:t>
            </a:r>
            <a:r>
              <a:rPr lang="pt-BR" dirty="0">
                <a:latin typeface="MS Shell Dlg 2" panose="020B0604030504040204" pitchFamily="34" charset="0"/>
              </a:rPr>
              <a:t> </a:t>
            </a:r>
            <a:r>
              <a:rPr lang="pt-BR" dirty="0" err="1">
                <a:latin typeface="MS Shell Dlg 2" panose="020B0604030504040204" pitchFamily="34" charset="0"/>
              </a:rPr>
              <a:t>works</a:t>
            </a:r>
            <a:r>
              <a:rPr lang="pt-BR" dirty="0">
                <a:latin typeface="MS Shell Dlg 2" panose="020B0604030504040204" pitchFamily="34" charset="0"/>
              </a:rPr>
              <a:t> </a:t>
            </a:r>
            <a:r>
              <a:rPr lang="pt-BR" dirty="0" err="1">
                <a:latin typeface="MS Shell Dlg 2" panose="020B0604030504040204" pitchFamily="34" charset="0"/>
              </a:rPr>
              <a:t>is</a:t>
            </a:r>
            <a:r>
              <a:rPr lang="pt-BR" dirty="0">
                <a:latin typeface="MS Shell Dlg 2" panose="020B0604030504040204" pitchFamily="34" charset="0"/>
              </a:rPr>
              <a:t> a file</a:t>
            </a:r>
            <a:r>
              <a:rPr lang="pt-BR" b="1" dirty="0">
                <a:latin typeface="MS Shell Dlg 2" panose="020B0604030504040204" pitchFamily="34" charset="0"/>
              </a:rPr>
              <a:t> </a:t>
            </a:r>
            <a:r>
              <a:rPr lang="pt-BR" b="1" dirty="0" smtClean="0">
                <a:latin typeface="MS Shell Dlg 2" panose="020B0604030504040204" pitchFamily="34" charset="0"/>
              </a:rPr>
              <a:t>.</a:t>
            </a:r>
            <a:r>
              <a:rPr lang="pt-BR" b="1" dirty="0" err="1" smtClean="0">
                <a:latin typeface="MS Shell Dlg 2" panose="020B0604030504040204" pitchFamily="34" charset="0"/>
              </a:rPr>
              <a:t>vxml</a:t>
            </a:r>
            <a:r>
              <a:rPr lang="pt-BR" dirty="0" smtClean="0">
                <a:latin typeface="MS Shell Dlg 2" panose="020B0604030504040204" pitchFamily="34" charset="0"/>
              </a:rPr>
              <a:t> </a:t>
            </a:r>
            <a:r>
              <a:rPr lang="pt-BR" dirty="0" err="1">
                <a:latin typeface="MS Shell Dlg 2" panose="020B0604030504040204" pitchFamily="34" charset="0"/>
              </a:rPr>
              <a:t>generate</a:t>
            </a:r>
            <a:r>
              <a:rPr lang="pt-BR" dirty="0">
                <a:latin typeface="MS Shell Dlg 2" panose="020B0604030504040204" pitchFamily="34" charset="0"/>
              </a:rPr>
              <a:t> </a:t>
            </a:r>
            <a:r>
              <a:rPr lang="pt-BR" dirty="0" smtClean="0">
                <a:latin typeface="MS Shell Dlg 2" panose="020B0604030504040204" pitchFamily="34" charset="0"/>
              </a:rPr>
              <a:t>in</a:t>
            </a:r>
          </a:p>
          <a:p>
            <a:r>
              <a:rPr lang="pt-BR" dirty="0" err="1">
                <a:solidFill>
                  <a:srgbClr val="FF0000"/>
                </a:solidFill>
              </a:rPr>
              <a:t>Register</a:t>
            </a:r>
            <a:r>
              <a:rPr lang="pt-BR" dirty="0">
                <a:solidFill>
                  <a:srgbClr val="FF0000"/>
                </a:solidFill>
              </a:rPr>
              <a:t> </a:t>
            </a:r>
            <a:r>
              <a:rPr lang="pt-BR" dirty="0" err="1">
                <a:solidFill>
                  <a:srgbClr val="FF0000"/>
                </a:solidFill>
              </a:rPr>
              <a:t>Video</a:t>
            </a:r>
            <a:r>
              <a:rPr lang="pt-BR" dirty="0">
                <a:solidFill>
                  <a:srgbClr val="FF0000"/>
                </a:solidFill>
              </a:rPr>
              <a:t> </a:t>
            </a:r>
            <a:r>
              <a:rPr lang="pt-BR" dirty="0" smtClean="0">
                <a:solidFill>
                  <a:srgbClr val="FF0000"/>
                </a:solidFill>
              </a:rPr>
              <a:t>Files</a:t>
            </a:r>
            <a:r>
              <a:rPr lang="pt-BR" dirty="0" smtClean="0">
                <a:latin typeface="MS Shell Dlg 2" panose="020B0604030504040204" pitchFamily="34" charset="0"/>
              </a:rPr>
              <a:t> </a:t>
            </a:r>
            <a:r>
              <a:rPr lang="pt-BR" dirty="0" err="1" smtClean="0">
                <a:latin typeface="MS Shell Dlg 2" panose="020B0604030504040204" pitchFamily="34" charset="0"/>
              </a:rPr>
              <a:t>or</a:t>
            </a:r>
            <a:r>
              <a:rPr lang="pt-BR" dirty="0" smtClean="0">
                <a:latin typeface="MS Shell Dlg 2" panose="020B0604030504040204" pitchFamily="34" charset="0"/>
              </a:rPr>
              <a:t> a </a:t>
            </a:r>
            <a:r>
              <a:rPr lang="pt-BR" dirty="0">
                <a:latin typeface="MS Shell Dlg 2" panose="020B0604030504040204" pitchFamily="34" charset="0"/>
              </a:rPr>
              <a:t>file</a:t>
            </a:r>
            <a:r>
              <a:rPr lang="pt-BR" b="1" dirty="0">
                <a:latin typeface="MS Shell Dlg 2" panose="020B0604030504040204" pitchFamily="34" charset="0"/>
              </a:rPr>
              <a:t> .</a:t>
            </a:r>
            <a:r>
              <a:rPr lang="pt-BR" b="1" dirty="0" err="1" smtClean="0">
                <a:latin typeface="MS Shell Dlg 2" panose="020B0604030504040204" pitchFamily="34" charset="0"/>
              </a:rPr>
              <a:t>vcxml</a:t>
            </a:r>
            <a:r>
              <a:rPr lang="pt-BR" dirty="0" smtClean="0">
                <a:latin typeface="MS Shell Dlg 2" panose="020B0604030504040204" pitchFamily="34" charset="0"/>
              </a:rPr>
              <a:t> </a:t>
            </a:r>
            <a:r>
              <a:rPr lang="pt-BR" dirty="0" err="1">
                <a:latin typeface="MS Shell Dlg 2" panose="020B0604030504040204" pitchFamily="34" charset="0"/>
              </a:rPr>
              <a:t>generate</a:t>
            </a:r>
            <a:r>
              <a:rPr lang="pt-BR" dirty="0">
                <a:latin typeface="MS Shell Dlg 2" panose="020B0604030504040204" pitchFamily="34" charset="0"/>
              </a:rPr>
              <a:t> in</a:t>
            </a:r>
            <a:r>
              <a:rPr lang="pt-BR" dirty="0" smtClean="0">
                <a:solidFill>
                  <a:srgbClr val="FF0000"/>
                </a:solidFill>
              </a:rPr>
              <a:t> </a:t>
            </a:r>
            <a:r>
              <a:rPr lang="pt-BR" dirty="0" err="1" smtClean="0">
                <a:solidFill>
                  <a:srgbClr val="FF0000"/>
                </a:solidFill>
              </a:rPr>
              <a:t>Blinding</a:t>
            </a:r>
            <a:r>
              <a:rPr lang="pt-BR" dirty="0" smtClean="0">
                <a:solidFill>
                  <a:srgbClr val="FF0000"/>
                </a:solidFill>
              </a:rPr>
              <a:t> </a:t>
            </a:r>
            <a:r>
              <a:rPr lang="pt-BR" dirty="0" err="1" smtClean="0">
                <a:solidFill>
                  <a:srgbClr val="FF0000"/>
                </a:solidFill>
              </a:rPr>
              <a:t>Video</a:t>
            </a:r>
            <a:r>
              <a:rPr lang="pt-BR" dirty="0" smtClean="0">
                <a:solidFill>
                  <a:srgbClr val="FF0000"/>
                </a:solidFill>
              </a:rPr>
              <a:t> Files. </a:t>
            </a:r>
            <a:r>
              <a:rPr lang="pt-BR" dirty="0" smtClean="0">
                <a:latin typeface="MS Shell Dlg 2" panose="020B0604030504040204" pitchFamily="34" charset="0"/>
              </a:rPr>
              <a:t>Para fazer uma transcrição categórica (</a:t>
            </a:r>
            <a:r>
              <a:rPr lang="pt-BR" dirty="0" err="1" smtClean="0">
                <a:latin typeface="MS Shell Dlg 2" panose="020B0604030504040204" pitchFamily="34" charset="0"/>
              </a:rPr>
              <a:t>etografia</a:t>
            </a:r>
            <a:r>
              <a:rPr lang="pt-BR" dirty="0" smtClean="0">
                <a:latin typeface="MS Shell Dlg 2" panose="020B0604030504040204" pitchFamily="34" charset="0"/>
              </a:rPr>
              <a:t>) será necessário um </a:t>
            </a:r>
            <a:r>
              <a:rPr lang="pt-BR" dirty="0" err="1">
                <a:solidFill>
                  <a:srgbClr val="FF0000"/>
                </a:solidFill>
              </a:rPr>
              <a:t>Behavioral</a:t>
            </a:r>
            <a:r>
              <a:rPr lang="pt-BR" dirty="0">
                <a:solidFill>
                  <a:srgbClr val="FF0000"/>
                </a:solidFill>
              </a:rPr>
              <a:t> </a:t>
            </a:r>
            <a:r>
              <a:rPr lang="pt-BR" dirty="0" err="1" smtClean="0">
                <a:solidFill>
                  <a:srgbClr val="FF0000"/>
                </a:solidFill>
              </a:rPr>
              <a:t>Catalog</a:t>
            </a:r>
            <a:r>
              <a:rPr lang="pt-BR" dirty="0" smtClean="0">
                <a:solidFill>
                  <a:srgbClr val="FF0000"/>
                </a:solidFill>
              </a:rPr>
              <a:t> file </a:t>
            </a:r>
            <a:r>
              <a:rPr lang="pt-BR" b="1" dirty="0" smtClean="0">
                <a:latin typeface="MS Shell Dlg 2" panose="020B0604030504040204" pitchFamily="34" charset="0"/>
              </a:rPr>
              <a:t>.</a:t>
            </a:r>
            <a:r>
              <a:rPr lang="pt-BR" b="1" dirty="0" err="1" smtClean="0">
                <a:latin typeface="MS Shell Dlg 2" panose="020B0604030504040204" pitchFamily="34" charset="0"/>
              </a:rPr>
              <a:t>caxml</a:t>
            </a:r>
            <a:r>
              <a:rPr lang="pt-BR" dirty="0" smtClean="0">
                <a:latin typeface="MS Shell Dlg 2" panose="020B0604030504040204" pitchFamily="34" charset="0"/>
              </a:rPr>
              <a:t>.</a:t>
            </a:r>
          </a:p>
          <a:p>
            <a:endParaRPr lang="pt-BR" dirty="0" smtClean="0">
              <a:solidFill>
                <a:srgbClr val="FF0000"/>
              </a:solidFill>
            </a:endParaRPr>
          </a:p>
          <a:p>
            <a:endParaRPr lang="pt-BR" dirty="0" smtClean="0">
              <a:solidFill>
                <a:srgbClr val="FF0000"/>
              </a:solidFill>
            </a:endParaRPr>
          </a:p>
          <a:p>
            <a:r>
              <a:rPr lang="pt-BR" dirty="0" smtClean="0">
                <a:solidFill>
                  <a:srgbClr val="000000"/>
                </a:solidFill>
                <a:latin typeface="MS Shell Dlg 2" panose="020B0604030504040204" pitchFamily="34" charset="0"/>
              </a:rPr>
              <a:t>O arquivo .</a:t>
            </a:r>
            <a:r>
              <a:rPr lang="pt-BR" dirty="0" err="1" smtClean="0">
                <a:solidFill>
                  <a:srgbClr val="000000"/>
                </a:solidFill>
                <a:latin typeface="MS Shell Dlg 2" panose="020B0604030504040204" pitchFamily="34" charset="0"/>
              </a:rPr>
              <a:t>etoxml</a:t>
            </a:r>
            <a:r>
              <a:rPr lang="pt-BR" dirty="0" smtClean="0">
                <a:solidFill>
                  <a:srgbClr val="000000"/>
                </a:solidFill>
                <a:latin typeface="MS Shell Dlg 2" panose="020B0604030504040204" pitchFamily="34" charset="0"/>
              </a:rPr>
              <a:t> referente á transcrição categórica (</a:t>
            </a:r>
            <a:r>
              <a:rPr lang="pt-BR" dirty="0" err="1" smtClean="0">
                <a:solidFill>
                  <a:srgbClr val="000000"/>
                </a:solidFill>
                <a:latin typeface="MS Shell Dlg 2" panose="020B0604030504040204" pitchFamily="34" charset="0"/>
              </a:rPr>
              <a:t>etografia</a:t>
            </a:r>
            <a:r>
              <a:rPr lang="pt-BR" dirty="0" smtClean="0">
                <a:solidFill>
                  <a:srgbClr val="000000"/>
                </a:solidFill>
                <a:latin typeface="MS Shell Dlg 2" panose="020B0604030504040204" pitchFamily="34" charset="0"/>
              </a:rPr>
              <a:t>) poderá ser usada nos módulos de segmentação de tempo, análise de concordância e análise sequencial.</a:t>
            </a:r>
          </a:p>
          <a:p>
            <a:r>
              <a:rPr lang="pt-BR" dirty="0" smtClean="0">
                <a:solidFill>
                  <a:srgbClr val="000000"/>
                </a:solidFill>
                <a:latin typeface="MS Shell Dlg 2" panose="020B0604030504040204" pitchFamily="34" charset="0"/>
              </a:rPr>
              <a:t>  </a:t>
            </a:r>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p>
        </p:txBody>
      </p:sp>
      <p:sp>
        <p:nvSpPr>
          <p:cNvPr id="5" name="Retângulo 4"/>
          <p:cNvSpPr/>
          <p:nvPr/>
        </p:nvSpPr>
        <p:spPr>
          <a:xfrm>
            <a:off x="1691680" y="5757719"/>
            <a:ext cx="216024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Aba </a:t>
            </a:r>
            <a:r>
              <a:rPr lang="pt-BR" dirty="0" err="1" smtClean="0"/>
              <a:t>Ethographic</a:t>
            </a:r>
            <a:r>
              <a:rPr lang="pt-BR" dirty="0" smtClean="0"/>
              <a:t> </a:t>
            </a:r>
            <a:r>
              <a:rPr lang="pt-BR" dirty="0" err="1" smtClean="0"/>
              <a:t>and</a:t>
            </a:r>
            <a:r>
              <a:rPr lang="pt-BR" dirty="0" smtClean="0"/>
              <a:t> </a:t>
            </a:r>
            <a:r>
              <a:rPr lang="pt-BR" dirty="0" err="1" smtClean="0"/>
              <a:t>Traking</a:t>
            </a:r>
            <a:r>
              <a:rPr lang="pt-BR" dirty="0" smtClean="0"/>
              <a:t> Tools</a:t>
            </a:r>
            <a:endParaRPr lang="pt-BR" dirty="0"/>
          </a:p>
        </p:txBody>
      </p:sp>
      <p:sp>
        <p:nvSpPr>
          <p:cNvPr id="6" name="Retângulo 5"/>
          <p:cNvSpPr/>
          <p:nvPr/>
        </p:nvSpPr>
        <p:spPr>
          <a:xfrm>
            <a:off x="4788024" y="5757719"/>
            <a:ext cx="216024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Botão </a:t>
            </a:r>
            <a:r>
              <a:rPr lang="pt-BR" dirty="0" err="1" smtClean="0"/>
              <a:t>Etografia</a:t>
            </a:r>
            <a:r>
              <a:rPr lang="pt-BR" dirty="0" smtClean="0"/>
              <a:t> </a:t>
            </a:r>
            <a:r>
              <a:rPr lang="pt-BR" dirty="0" err="1" smtClean="0"/>
              <a:t>Video</a:t>
            </a:r>
            <a:r>
              <a:rPr lang="pt-BR" dirty="0" smtClean="0"/>
              <a:t> </a:t>
            </a:r>
            <a:r>
              <a:rPr lang="pt-BR" dirty="0" err="1" smtClean="0"/>
              <a:t>Based</a:t>
            </a:r>
            <a:endParaRPr lang="pt-BR" dirty="0"/>
          </a:p>
        </p:txBody>
      </p:sp>
      <p:cxnSp>
        <p:nvCxnSpPr>
          <p:cNvPr id="8" name="Conector de seta reta 7"/>
          <p:cNvCxnSpPr>
            <a:stCxn id="5" idx="3"/>
            <a:endCxn id="6" idx="1"/>
          </p:cNvCxnSpPr>
          <p:nvPr/>
        </p:nvCxnSpPr>
        <p:spPr>
          <a:xfrm>
            <a:off x="3851920" y="6045751"/>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822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joao\Dropbox\0-Mestrado\0-Escrita\0-dissertação\Story Board\videoEtografia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32656"/>
            <a:ext cx="8660952" cy="5976664"/>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739592" y="4653136"/>
            <a:ext cx="7560840"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1: Clique no botão “Open a </a:t>
            </a:r>
            <a:r>
              <a:rPr lang="pt-BR" sz="1200" dirty="0" err="1" smtClean="0"/>
              <a:t>registered</a:t>
            </a:r>
            <a:r>
              <a:rPr lang="pt-BR" sz="1200" dirty="0" smtClean="0"/>
              <a:t> </a:t>
            </a:r>
            <a:r>
              <a:rPr lang="pt-BR" sz="1200" dirty="0" err="1" smtClean="0"/>
              <a:t>video</a:t>
            </a:r>
            <a:r>
              <a:rPr lang="pt-BR" sz="1200" dirty="0" smtClean="0"/>
              <a:t>” e escolha um arquivo de vídeo previamente  registrado pela interface “</a:t>
            </a:r>
            <a:r>
              <a:rPr lang="pt-BR" sz="1200" dirty="0" err="1" smtClean="0"/>
              <a:t>Register</a:t>
            </a:r>
            <a:r>
              <a:rPr lang="pt-BR" sz="1200" dirty="0" smtClean="0"/>
              <a:t> </a:t>
            </a:r>
            <a:r>
              <a:rPr lang="pt-BR" sz="1200" dirty="0" err="1" smtClean="0"/>
              <a:t>Video</a:t>
            </a:r>
            <a:r>
              <a:rPr lang="pt-BR" sz="1200" dirty="0" smtClean="0"/>
              <a:t> </a:t>
            </a:r>
            <a:r>
              <a:rPr lang="pt-BR" sz="1200" dirty="0"/>
              <a:t>Files” (</a:t>
            </a:r>
            <a:r>
              <a:rPr lang="pt-BR" sz="1200" dirty="0" err="1"/>
              <a:t>e.g</a:t>
            </a:r>
            <a:r>
              <a:rPr lang="pt-BR" sz="1200" dirty="0"/>
              <a:t> </a:t>
            </a:r>
            <a:r>
              <a:rPr lang="pt-BR" sz="1200" dirty="0" err="1"/>
              <a:t>Video</a:t>
            </a:r>
            <a:r>
              <a:rPr lang="pt-BR" sz="1200" dirty="0"/>
              <a:t> </a:t>
            </a:r>
            <a:r>
              <a:rPr lang="pt-BR" sz="1200" dirty="0" err="1"/>
              <a:t>Original.vxml</a:t>
            </a:r>
            <a:r>
              <a:rPr lang="pt-BR" sz="1200" dirty="0"/>
              <a:t> </a:t>
            </a:r>
            <a:r>
              <a:rPr lang="pt-BR" sz="1200" dirty="0" smtClean="0"/>
              <a:t>) ou gerado pela interface de  “</a:t>
            </a:r>
            <a:r>
              <a:rPr lang="pt-BR" sz="1200" dirty="0" err="1" smtClean="0"/>
              <a:t>Blinding</a:t>
            </a:r>
            <a:r>
              <a:rPr lang="pt-BR" sz="1200" dirty="0" smtClean="0"/>
              <a:t>”. (</a:t>
            </a:r>
            <a:r>
              <a:rPr lang="pt-BR" sz="1200" dirty="0" err="1" smtClean="0"/>
              <a:t>e.g</a:t>
            </a:r>
            <a:r>
              <a:rPr lang="pt-BR" sz="1200" dirty="0" smtClean="0"/>
              <a:t>  </a:t>
            </a:r>
            <a:r>
              <a:rPr lang="pt-BR" sz="1200" dirty="0" err="1" smtClean="0"/>
              <a:t>Blinding</a:t>
            </a:r>
            <a:r>
              <a:rPr lang="pt-BR" sz="1200" dirty="0" smtClean="0"/>
              <a:t> </a:t>
            </a:r>
            <a:r>
              <a:rPr lang="pt-BR" sz="1200" dirty="0" err="1" smtClean="0"/>
              <a:t>Video.vcxml</a:t>
            </a:r>
            <a:r>
              <a:rPr lang="pt-BR" sz="1200" dirty="0" smtClean="0"/>
              <a:t>).</a:t>
            </a:r>
            <a:endParaRPr lang="pt-BR" sz="1200" dirty="0"/>
          </a:p>
        </p:txBody>
      </p:sp>
      <p:sp>
        <p:nvSpPr>
          <p:cNvPr id="4" name="Retângulo 3"/>
          <p:cNvSpPr/>
          <p:nvPr/>
        </p:nvSpPr>
        <p:spPr>
          <a:xfrm>
            <a:off x="611560" y="2060848"/>
            <a:ext cx="2016224"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 </a:t>
            </a:r>
            <a:r>
              <a:rPr lang="pt-BR" sz="1100" dirty="0" err="1" smtClean="0"/>
              <a:t>registered</a:t>
            </a:r>
            <a:r>
              <a:rPr lang="pt-BR" sz="1100" dirty="0" smtClean="0"/>
              <a:t> </a:t>
            </a:r>
            <a:r>
              <a:rPr lang="pt-BR" sz="1100" dirty="0" err="1" smtClean="0"/>
              <a:t>video</a:t>
            </a:r>
            <a:endParaRPr lang="pt-BR" sz="1100" dirty="0" smtClean="0"/>
          </a:p>
        </p:txBody>
      </p:sp>
    </p:spTree>
    <p:extLst>
      <p:ext uri="{BB962C8B-B14F-4D97-AF65-F5344CB8AC3E}">
        <p14:creationId xmlns:p14="http://schemas.microsoft.com/office/powerpoint/2010/main" val="1016224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35789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3314" name="Picture 2" descr="C:\Users\joao\Dropbox\0-Mestrado\0-Escrita\0-dissertação\Story Board\videoEtografia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173" y="188640"/>
            <a:ext cx="8934335" cy="614739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5"/>
          <p:cNvSpPr/>
          <p:nvPr/>
        </p:nvSpPr>
        <p:spPr>
          <a:xfrm>
            <a:off x="735434" y="4725144"/>
            <a:ext cx="7580981"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2: Clique no botão “</a:t>
            </a:r>
            <a:r>
              <a:rPr lang="pt-BR" sz="1200" dirty="0" err="1" smtClean="0"/>
              <a:t>Etografia</a:t>
            </a:r>
            <a:r>
              <a:rPr lang="pt-BR" sz="1200" dirty="0" smtClean="0"/>
              <a:t>” para realizar uma </a:t>
            </a:r>
            <a:r>
              <a:rPr lang="pt-BR" sz="1200" dirty="0" err="1" smtClean="0"/>
              <a:t>etografia</a:t>
            </a:r>
            <a:r>
              <a:rPr lang="pt-BR" sz="1200" dirty="0" smtClean="0"/>
              <a:t> baseada em vídeo. Clique no botão  “</a:t>
            </a:r>
            <a:r>
              <a:rPr lang="pt-BR" sz="1200" dirty="0" err="1" smtClean="0"/>
              <a:t>Traking</a:t>
            </a:r>
            <a:r>
              <a:rPr lang="pt-BR" sz="1200" dirty="0" smtClean="0"/>
              <a:t>” para realizar automaticamente a determinação do caminho do animal na arena e realizar a extração de </a:t>
            </a:r>
            <a:r>
              <a:rPr lang="pt-BR" sz="1200" dirty="0"/>
              <a:t>indicadores </a:t>
            </a:r>
            <a:r>
              <a:rPr lang="pt-BR" sz="1200" dirty="0" smtClean="0"/>
              <a:t>numéricos da atividade geral (distancia percorrida, variação de área, variação do tamanho do objeto, variação angular). Clique no botão “</a:t>
            </a:r>
            <a:r>
              <a:rPr lang="pt-BR" sz="1200" dirty="0" err="1" smtClean="0"/>
              <a:t>Etografia</a:t>
            </a:r>
            <a:r>
              <a:rPr lang="pt-BR" sz="1200" dirty="0" smtClean="0"/>
              <a:t> e </a:t>
            </a:r>
            <a:r>
              <a:rPr lang="pt-BR" sz="1200" dirty="0" err="1" smtClean="0"/>
              <a:t>traking</a:t>
            </a:r>
            <a:r>
              <a:rPr lang="pt-BR" sz="1200" dirty="0" smtClean="0"/>
              <a:t>” para realizar </a:t>
            </a:r>
            <a:r>
              <a:rPr lang="pt-BR" sz="1200" dirty="0" err="1" smtClean="0"/>
              <a:t>etografia</a:t>
            </a:r>
            <a:r>
              <a:rPr lang="pt-BR" sz="1200" dirty="0" smtClean="0"/>
              <a:t> baseada em vídeo e determinação do caminho do animal junto com sua atividade geral.  </a:t>
            </a:r>
          </a:p>
        </p:txBody>
      </p:sp>
      <p:sp>
        <p:nvSpPr>
          <p:cNvPr id="5" name="Retângulo 5"/>
          <p:cNvSpPr/>
          <p:nvPr/>
        </p:nvSpPr>
        <p:spPr>
          <a:xfrm>
            <a:off x="3635896" y="2262026"/>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6" name="Retângulo 6"/>
          <p:cNvSpPr/>
          <p:nvPr/>
        </p:nvSpPr>
        <p:spPr>
          <a:xfrm>
            <a:off x="3635896" y="198884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smtClean="0"/>
          </a:p>
        </p:txBody>
      </p:sp>
      <p:sp>
        <p:nvSpPr>
          <p:cNvPr id="7" name="Retângulo 7"/>
          <p:cNvSpPr/>
          <p:nvPr/>
        </p:nvSpPr>
        <p:spPr>
          <a:xfrm>
            <a:off x="3635896" y="2495276"/>
            <a:ext cx="1728192" cy="213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r>
              <a:rPr lang="pt-BR" sz="1100" dirty="0" smtClean="0"/>
              <a:t> e </a:t>
            </a:r>
            <a:r>
              <a:rPr lang="pt-BR" sz="1100" dirty="0" err="1" smtClean="0"/>
              <a:t>Traking</a:t>
            </a:r>
            <a:endParaRPr lang="pt-BR" sz="1100" dirty="0"/>
          </a:p>
        </p:txBody>
      </p:sp>
      <p:sp>
        <p:nvSpPr>
          <p:cNvPr id="8" name="Retângulo 7"/>
          <p:cNvSpPr/>
          <p:nvPr/>
        </p:nvSpPr>
        <p:spPr>
          <a:xfrm>
            <a:off x="402457" y="332656"/>
            <a:ext cx="2376264" cy="889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Usuário clicou no botão Open a </a:t>
            </a:r>
            <a:r>
              <a:rPr lang="pt-BR" dirty="0" err="1"/>
              <a:t>registered</a:t>
            </a:r>
            <a:r>
              <a:rPr lang="pt-BR" dirty="0"/>
              <a:t> </a:t>
            </a:r>
            <a:r>
              <a:rPr lang="pt-BR" dirty="0" err="1"/>
              <a:t>video</a:t>
            </a:r>
            <a:endParaRPr lang="pt-BR" dirty="0"/>
          </a:p>
        </p:txBody>
      </p:sp>
      <p:sp>
        <p:nvSpPr>
          <p:cNvPr id="9" name="Retângulo 8"/>
          <p:cNvSpPr/>
          <p:nvPr/>
        </p:nvSpPr>
        <p:spPr>
          <a:xfrm>
            <a:off x="499964" y="1988840"/>
            <a:ext cx="2016224"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 </a:t>
            </a:r>
            <a:r>
              <a:rPr lang="pt-BR" sz="1100" dirty="0" err="1" smtClean="0"/>
              <a:t>registered</a:t>
            </a:r>
            <a:r>
              <a:rPr lang="pt-BR" sz="1100" dirty="0" smtClean="0"/>
              <a:t> </a:t>
            </a:r>
            <a:r>
              <a:rPr lang="pt-BR" sz="1100" dirty="0" err="1" smtClean="0"/>
              <a:t>video</a:t>
            </a:r>
            <a:endParaRPr lang="pt-BR" sz="1100" dirty="0" smtClean="0"/>
          </a:p>
        </p:txBody>
      </p:sp>
    </p:spTree>
    <p:extLst>
      <p:ext uri="{BB962C8B-B14F-4D97-AF65-F5344CB8AC3E}">
        <p14:creationId xmlns:p14="http://schemas.microsoft.com/office/powerpoint/2010/main" val="4109695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4338" name="Picture 2" descr="C:\Users\joao\Dropbox\0-Mestrado\0-Escrita\0-dissertação\Story Board\videoEtografia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88639"/>
            <a:ext cx="8898222" cy="616168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683568" y="4653136"/>
            <a:ext cx="7344816" cy="1440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3: Clique no botão “abrir um catalogo” </a:t>
            </a:r>
            <a:r>
              <a:rPr lang="pt-BR" sz="1200" dirty="0"/>
              <a:t>e escolha um arquivo  </a:t>
            </a:r>
            <a:r>
              <a:rPr lang="pt-BR" sz="1200" dirty="0" smtClean="0"/>
              <a:t>de catalogo de comportamentos previamente cadastrado (*.</a:t>
            </a:r>
            <a:r>
              <a:rPr lang="pt-BR" sz="1200" dirty="0" err="1" smtClean="0"/>
              <a:t>cat</a:t>
            </a:r>
            <a:r>
              <a:rPr lang="pt-BR" sz="1200" dirty="0" smtClean="0"/>
              <a:t>).</a:t>
            </a:r>
          </a:p>
          <a:p>
            <a:pPr algn="ctr"/>
            <a:r>
              <a:rPr lang="pt-BR" sz="1200" dirty="0" err="1" smtClean="0"/>
              <a:t>Step</a:t>
            </a:r>
            <a:r>
              <a:rPr lang="pt-BR" sz="1200" dirty="0" smtClean="0"/>
              <a:t> 4: Marque a caixa “</a:t>
            </a:r>
            <a:r>
              <a:rPr lang="pt-BR" sz="1200" dirty="0" err="1" smtClean="0"/>
              <a:t>Auto-Exclusive</a:t>
            </a:r>
            <a:r>
              <a:rPr lang="pt-BR" sz="1200" dirty="0" smtClean="0"/>
              <a:t> </a:t>
            </a:r>
            <a:r>
              <a:rPr lang="pt-BR" sz="1200" dirty="0" err="1" smtClean="0"/>
              <a:t>events</a:t>
            </a:r>
            <a:r>
              <a:rPr lang="pt-BR" sz="1200" dirty="0" smtClean="0"/>
              <a:t>” para escolher a sintaxe de </a:t>
            </a:r>
            <a:r>
              <a:rPr lang="pt-BR" sz="1200" dirty="0" err="1" smtClean="0"/>
              <a:t>etografia</a:t>
            </a:r>
            <a:r>
              <a:rPr lang="pt-BR" sz="1200" dirty="0" smtClean="0"/>
              <a:t> Auto Exclusiva. Os eventos </a:t>
            </a:r>
            <a:r>
              <a:rPr lang="pt-BR" sz="1200" dirty="0" err="1" smtClean="0"/>
              <a:t>auto-exclusivos</a:t>
            </a:r>
            <a:r>
              <a:rPr lang="pt-BR" sz="1200" dirty="0" smtClean="0"/>
              <a:t>  são usados quando a  ocorrência de um novo comportamento obrigatoriamente encerra o anterior.  Marque a caixa “</a:t>
            </a:r>
            <a:r>
              <a:rPr lang="pt-BR" sz="1200" dirty="0" err="1" smtClean="0"/>
              <a:t>Overlapping</a:t>
            </a:r>
            <a:r>
              <a:rPr lang="pt-BR" sz="1200" dirty="0" smtClean="0"/>
              <a:t>/</a:t>
            </a:r>
            <a:r>
              <a:rPr lang="pt-BR" sz="1200" dirty="0" err="1" smtClean="0"/>
              <a:t>Nested</a:t>
            </a:r>
            <a:r>
              <a:rPr lang="pt-BR" sz="1200" dirty="0" smtClean="0"/>
              <a:t> </a:t>
            </a:r>
            <a:r>
              <a:rPr lang="pt-BR" sz="1200" dirty="0" err="1" smtClean="0"/>
              <a:t>Events</a:t>
            </a:r>
            <a:r>
              <a:rPr lang="pt-BR" sz="1200" dirty="0" smtClean="0"/>
              <a:t>” para escolher a sintaxe de </a:t>
            </a:r>
            <a:r>
              <a:rPr lang="pt-BR" sz="1200" dirty="0" err="1" smtClean="0"/>
              <a:t>etografia</a:t>
            </a:r>
            <a:r>
              <a:rPr lang="pt-BR" sz="1200" dirty="0" smtClean="0"/>
              <a:t> sobreposta. Os eventos sobrepostos são usados quando um ou mais comportamentos registrado no catalogo podem ocorrer durante um mesmo intervalo de tempo.  Então espere até a barra de “Status do rastreamento” chegue em 100%.</a:t>
            </a:r>
          </a:p>
          <a:p>
            <a:pPr algn="ctr"/>
            <a:endParaRPr lang="pt-BR" sz="1200" dirty="0"/>
          </a:p>
        </p:txBody>
      </p:sp>
      <p:sp>
        <p:nvSpPr>
          <p:cNvPr id="6" name="Retângulo 5"/>
          <p:cNvSpPr/>
          <p:nvPr/>
        </p:nvSpPr>
        <p:spPr>
          <a:xfrm>
            <a:off x="3635896" y="2262026"/>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7" name="Retângulo 6"/>
          <p:cNvSpPr/>
          <p:nvPr/>
        </p:nvSpPr>
        <p:spPr>
          <a:xfrm>
            <a:off x="3635896" y="198884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smtClean="0"/>
          </a:p>
        </p:txBody>
      </p:sp>
      <p:sp>
        <p:nvSpPr>
          <p:cNvPr id="8" name="Retângulo 7"/>
          <p:cNvSpPr/>
          <p:nvPr/>
        </p:nvSpPr>
        <p:spPr>
          <a:xfrm>
            <a:off x="3635896" y="2495276"/>
            <a:ext cx="1728192" cy="213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r>
              <a:rPr lang="pt-BR" sz="1100" dirty="0" smtClean="0"/>
              <a:t> e </a:t>
            </a:r>
            <a:r>
              <a:rPr lang="pt-BR" sz="1100" dirty="0" err="1" smtClean="0"/>
              <a:t>Traking</a:t>
            </a:r>
            <a:endParaRPr lang="pt-BR" sz="1100" dirty="0"/>
          </a:p>
        </p:txBody>
      </p:sp>
      <p:sp>
        <p:nvSpPr>
          <p:cNvPr id="12" name="Retângulo 11"/>
          <p:cNvSpPr/>
          <p:nvPr/>
        </p:nvSpPr>
        <p:spPr>
          <a:xfrm>
            <a:off x="611560" y="3327190"/>
            <a:ext cx="208823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Load</a:t>
            </a:r>
            <a:r>
              <a:rPr lang="pt-BR" sz="1100" dirty="0" smtClean="0"/>
              <a:t> </a:t>
            </a:r>
            <a:r>
              <a:rPr lang="pt-BR" sz="1100" dirty="0" err="1" smtClean="0"/>
              <a:t>Behavioral</a:t>
            </a:r>
            <a:r>
              <a:rPr lang="pt-BR" sz="1100" dirty="0" smtClean="0"/>
              <a:t> </a:t>
            </a:r>
            <a:r>
              <a:rPr lang="pt-BR" sz="1100" dirty="0" err="1"/>
              <a:t>Catalog</a:t>
            </a:r>
            <a:endParaRPr lang="pt-BR" sz="1100" dirty="0"/>
          </a:p>
        </p:txBody>
      </p:sp>
      <p:sp>
        <p:nvSpPr>
          <p:cNvPr id="13" name="Retângulo 12"/>
          <p:cNvSpPr/>
          <p:nvPr/>
        </p:nvSpPr>
        <p:spPr>
          <a:xfrm>
            <a:off x="4619999" y="3148216"/>
            <a:ext cx="1152128"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Syntax</a:t>
            </a:r>
            <a:endParaRPr lang="pt-BR" sz="1100" dirty="0" smtClean="0"/>
          </a:p>
        </p:txBody>
      </p:sp>
      <p:sp>
        <p:nvSpPr>
          <p:cNvPr id="11" name="Retângulo 10"/>
          <p:cNvSpPr/>
          <p:nvPr/>
        </p:nvSpPr>
        <p:spPr>
          <a:xfrm>
            <a:off x="323528" y="77825"/>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14" name="Retângulo 13"/>
          <p:cNvSpPr/>
          <p:nvPr/>
        </p:nvSpPr>
        <p:spPr>
          <a:xfrm>
            <a:off x="3078511" y="120296"/>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9" name="Conector de seta reta 8"/>
          <p:cNvCxnSpPr>
            <a:stCxn id="11" idx="3"/>
            <a:endCxn id="14" idx="1"/>
          </p:cNvCxnSpPr>
          <p:nvPr/>
        </p:nvCxnSpPr>
        <p:spPr>
          <a:xfrm flipV="1">
            <a:off x="2699792" y="450800"/>
            <a:ext cx="37871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3843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5362" name="Picture 2" descr="C:\Users\joao\Dropbox\0-Mestrado\0-Escrita\0-dissertação\Story Board\videoEtografia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34" y="260648"/>
            <a:ext cx="8955029" cy="619201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414" y="4849039"/>
            <a:ext cx="7995467"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5: Clique no botão “Start” para começar a e </a:t>
            </a:r>
            <a:r>
              <a:rPr lang="pt-BR" sz="1200" dirty="0" err="1" smtClean="0"/>
              <a:t>etografia</a:t>
            </a:r>
            <a:r>
              <a:rPr lang="pt-BR" sz="1200" dirty="0" smtClean="0"/>
              <a:t> baseada em </a:t>
            </a:r>
            <a:r>
              <a:rPr lang="pt-BR" sz="1200" dirty="0" err="1" smtClean="0"/>
              <a:t>video</a:t>
            </a:r>
            <a:r>
              <a:rPr lang="pt-BR" sz="1200" dirty="0" smtClean="0"/>
              <a:t>, o rastreamento do animal e a </a:t>
            </a:r>
            <a:r>
              <a:rPr lang="pt-BR" sz="1200" dirty="0"/>
              <a:t>análise de atividade geral.  </a:t>
            </a:r>
          </a:p>
        </p:txBody>
      </p:sp>
      <p:sp>
        <p:nvSpPr>
          <p:cNvPr id="6" name="Retângulo 5"/>
          <p:cNvSpPr/>
          <p:nvPr/>
        </p:nvSpPr>
        <p:spPr>
          <a:xfrm>
            <a:off x="323528" y="77825"/>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7" name="Retângulo 6"/>
          <p:cNvSpPr/>
          <p:nvPr/>
        </p:nvSpPr>
        <p:spPr>
          <a:xfrm>
            <a:off x="3078511" y="120296"/>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8" name="Conector de seta reta 7"/>
          <p:cNvCxnSpPr>
            <a:stCxn id="6" idx="3"/>
            <a:endCxn id="7" idx="1"/>
          </p:cNvCxnSpPr>
          <p:nvPr/>
        </p:nvCxnSpPr>
        <p:spPr>
          <a:xfrm flipV="1">
            <a:off x="2699792" y="450800"/>
            <a:ext cx="37871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tângulo 3"/>
          <p:cNvSpPr/>
          <p:nvPr/>
        </p:nvSpPr>
        <p:spPr>
          <a:xfrm>
            <a:off x="6179416" y="-137284"/>
            <a:ext cx="2713064" cy="117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processamento do </a:t>
            </a:r>
            <a:r>
              <a:rPr lang="pt-BR" dirty="0"/>
              <a:t>caminho do animal </a:t>
            </a:r>
            <a:r>
              <a:rPr lang="pt-BR" dirty="0" smtClean="0"/>
              <a:t>e sua </a:t>
            </a:r>
            <a:r>
              <a:rPr lang="pt-BR" dirty="0"/>
              <a:t>atividade </a:t>
            </a:r>
            <a:r>
              <a:rPr lang="pt-BR" dirty="0" smtClean="0"/>
              <a:t>geral foi completada pelo programa</a:t>
            </a:r>
          </a:p>
        </p:txBody>
      </p:sp>
      <p:cxnSp>
        <p:nvCxnSpPr>
          <p:cNvPr id="10" name="Conector de seta reta 9"/>
          <p:cNvCxnSpPr>
            <a:stCxn id="7" idx="3"/>
            <a:endCxn id="4" idx="1"/>
          </p:cNvCxnSpPr>
          <p:nvPr/>
        </p:nvCxnSpPr>
        <p:spPr>
          <a:xfrm>
            <a:off x="5705449" y="450800"/>
            <a:ext cx="47396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38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188640"/>
            <a:ext cx="10582578" cy="612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ângulo 5"/>
          <p:cNvSpPr/>
          <p:nvPr/>
        </p:nvSpPr>
        <p:spPr>
          <a:xfrm>
            <a:off x="-17210" y="1970186"/>
            <a:ext cx="10332710" cy="462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err="1" smtClean="0"/>
              <a:t>Step</a:t>
            </a:r>
            <a:r>
              <a:rPr lang="pt-BR" sz="1200" dirty="0" smtClean="0"/>
              <a:t> 1 -</a:t>
            </a:r>
            <a:r>
              <a:rPr lang="pt-BR" sz="1200" dirty="0" err="1" smtClean="0"/>
              <a:t>Control</a:t>
            </a:r>
            <a:r>
              <a:rPr lang="pt-BR" sz="1200" dirty="0" smtClean="0"/>
              <a:t> </a:t>
            </a:r>
            <a:r>
              <a:rPr lang="pt-BR" sz="1200" dirty="0" err="1" smtClean="0"/>
              <a:t>Panel</a:t>
            </a:r>
            <a:r>
              <a:rPr lang="pt-BR" sz="1200" dirty="0" smtClean="0"/>
              <a:t>:  Clique e arraste o </a:t>
            </a:r>
            <a:r>
              <a:rPr lang="pt-BR" sz="1200" dirty="0" err="1" smtClean="0"/>
              <a:t>slider</a:t>
            </a:r>
            <a:r>
              <a:rPr lang="pt-BR" sz="1200" dirty="0" smtClean="0"/>
              <a:t> de velocidade para definir a velocidade do avanço continuo dos frames do vídeo. Então, clique no botão “&gt;” para iniciar o avanço continuo dos frames. Clique no botão </a:t>
            </a:r>
            <a:r>
              <a:rPr lang="en-US" sz="1200" dirty="0"/>
              <a:t>"</a:t>
            </a:r>
            <a:r>
              <a:rPr lang="en-US" sz="1200" dirty="0" err="1"/>
              <a:t>ll</a:t>
            </a:r>
            <a:r>
              <a:rPr lang="en-US" sz="1200" dirty="0"/>
              <a:t>"  </a:t>
            </a:r>
            <a:r>
              <a:rPr lang="en-US" sz="1200" dirty="0" smtClean="0"/>
              <a:t>para </a:t>
            </a:r>
            <a:r>
              <a:rPr lang="en-US" sz="1200" dirty="0" err="1" smtClean="0"/>
              <a:t>interromper</a:t>
            </a:r>
            <a:r>
              <a:rPr lang="en-US" sz="1200" dirty="0" smtClean="0"/>
              <a:t> o </a:t>
            </a:r>
            <a:r>
              <a:rPr lang="en-US" sz="1200" dirty="0" err="1" smtClean="0"/>
              <a:t>avanço</a:t>
            </a:r>
            <a:r>
              <a:rPr lang="en-US" sz="1200" dirty="0" smtClean="0"/>
              <a:t> continuo dos frames. </a:t>
            </a:r>
          </a:p>
          <a:p>
            <a:pPr algn="ctr"/>
            <a:endParaRPr lang="en-US" sz="1200" dirty="0"/>
          </a:p>
          <a:p>
            <a:pPr algn="ctr"/>
            <a:r>
              <a:rPr lang="en-US" sz="1200" dirty="0" smtClean="0"/>
              <a:t>Step 2 -Navigation Panel: </a:t>
            </a:r>
            <a:r>
              <a:rPr lang="pt-BR" sz="1200" dirty="0"/>
              <a:t>Clique em </a:t>
            </a:r>
            <a:r>
              <a:rPr lang="pt-BR" sz="1200" dirty="0" smtClean="0"/>
              <a:t>“</a:t>
            </a:r>
            <a:r>
              <a:rPr lang="pt-BR" sz="1200" dirty="0" err="1" smtClean="0"/>
              <a:t>Navigation</a:t>
            </a:r>
            <a:r>
              <a:rPr lang="pt-BR" sz="1200" dirty="0" smtClean="0"/>
              <a:t> spin box” para aumentar ou diminuir o numero de frames que serão avançados ou retrocedidos a cada clique das teclas de navegação. Clique no botão “&gt;” ou use a seta da direita do teclado para avançar os quadros do vídeo. Clique no botão “&lt;“ ou use a seta da esquerda do teclado para retroceder os quadros do vídeo. </a:t>
            </a:r>
          </a:p>
          <a:p>
            <a:pPr algn="ctr"/>
            <a:endParaRPr lang="pt-BR" sz="1200" dirty="0" smtClean="0"/>
          </a:p>
          <a:p>
            <a:pPr algn="ctr"/>
            <a:r>
              <a:rPr lang="en-US" sz="1200" dirty="0"/>
              <a:t>Aba “</a:t>
            </a:r>
            <a:r>
              <a:rPr lang="en-US" sz="1200" dirty="0" err="1"/>
              <a:t>Traking</a:t>
            </a:r>
            <a:r>
              <a:rPr lang="en-US" sz="1200" dirty="0"/>
              <a:t>”: Clique </a:t>
            </a:r>
            <a:r>
              <a:rPr lang="en-US" sz="1200" dirty="0" err="1"/>
              <a:t>na</a:t>
            </a:r>
            <a:r>
              <a:rPr lang="en-US" sz="1200" dirty="0"/>
              <a:t> aba </a:t>
            </a:r>
            <a:r>
              <a:rPr lang="en-US" sz="1200" dirty="0" err="1" smtClean="0"/>
              <a:t>Traking</a:t>
            </a:r>
            <a:r>
              <a:rPr lang="en-US" sz="1200" dirty="0" smtClean="0"/>
              <a:t>  localize o </a:t>
            </a:r>
            <a:r>
              <a:rPr lang="en-US" sz="1200" dirty="0" err="1" smtClean="0"/>
              <a:t>painel</a:t>
            </a:r>
            <a:r>
              <a:rPr lang="en-US" sz="1200" dirty="0" smtClean="0"/>
              <a:t> “Areas show” e marque </a:t>
            </a:r>
            <a:r>
              <a:rPr lang="en-US" sz="1200" dirty="0" err="1" smtClean="0"/>
              <a:t>quais</a:t>
            </a:r>
            <a:r>
              <a:rPr lang="en-US" sz="1200" dirty="0"/>
              <a:t> </a:t>
            </a:r>
            <a:r>
              <a:rPr lang="en-US" sz="1200" dirty="0" smtClean="0"/>
              <a:t>areas de </a:t>
            </a:r>
            <a:r>
              <a:rPr lang="en-US" sz="1200" dirty="0" err="1" smtClean="0"/>
              <a:t>análises</a:t>
            </a:r>
            <a:r>
              <a:rPr lang="en-US" sz="1200" dirty="0" smtClean="0"/>
              <a:t> </a:t>
            </a:r>
            <a:r>
              <a:rPr lang="en-US" sz="1200" dirty="0" err="1" smtClean="0"/>
              <a:t>serão</a:t>
            </a:r>
            <a:r>
              <a:rPr lang="en-US" sz="1200" dirty="0" smtClean="0"/>
              <a:t> </a:t>
            </a:r>
            <a:r>
              <a:rPr lang="en-US" sz="1200" dirty="0" err="1" smtClean="0"/>
              <a:t>desenhadas</a:t>
            </a:r>
            <a:r>
              <a:rPr lang="en-US" sz="1200" dirty="0" smtClean="0"/>
              <a:t> </a:t>
            </a:r>
            <a:r>
              <a:rPr lang="en-US" sz="1200" dirty="0" err="1" smtClean="0"/>
              <a:t>em</a:t>
            </a:r>
            <a:r>
              <a:rPr lang="en-US" sz="1200" dirty="0" smtClean="0"/>
              <a:t> </a:t>
            </a:r>
            <a:r>
              <a:rPr lang="en-US" sz="1200" dirty="0" err="1" smtClean="0"/>
              <a:t>cima</a:t>
            </a:r>
            <a:r>
              <a:rPr lang="en-US" sz="1200" dirty="0" smtClean="0"/>
              <a:t> dos frames do video. </a:t>
            </a:r>
            <a:r>
              <a:rPr lang="en-US" sz="1200" dirty="0"/>
              <a:t>N</a:t>
            </a:r>
            <a:r>
              <a:rPr lang="en-US" sz="1200" dirty="0" smtClean="0"/>
              <a:t>o </a:t>
            </a:r>
            <a:r>
              <a:rPr lang="en-US" sz="1200" dirty="0" err="1"/>
              <a:t>painel</a:t>
            </a:r>
            <a:r>
              <a:rPr lang="en-US" sz="1200" dirty="0"/>
              <a:t> </a:t>
            </a:r>
            <a:r>
              <a:rPr lang="en-US" sz="1200" dirty="0" smtClean="0"/>
              <a:t>“</a:t>
            </a:r>
            <a:r>
              <a:rPr lang="en-US" sz="1200" dirty="0" err="1" smtClean="0"/>
              <a:t>Morfological</a:t>
            </a:r>
            <a:r>
              <a:rPr lang="en-US" sz="1200" dirty="0" smtClean="0"/>
              <a:t> data Print” marque a </a:t>
            </a:r>
            <a:r>
              <a:rPr lang="en-US" sz="1200" dirty="0" err="1" smtClean="0"/>
              <a:t>caixa</a:t>
            </a:r>
            <a:r>
              <a:rPr lang="en-US" sz="1200" dirty="0" smtClean="0"/>
              <a:t>  </a:t>
            </a:r>
            <a:r>
              <a:rPr lang="en-US" sz="1200" dirty="0" err="1" smtClean="0"/>
              <a:t>centroide</a:t>
            </a:r>
            <a:r>
              <a:rPr lang="en-US" sz="1200" dirty="0" smtClean="0"/>
              <a:t> do </a:t>
            </a:r>
            <a:r>
              <a:rPr lang="en-US" sz="1200" dirty="0" err="1" smtClean="0"/>
              <a:t>objeto</a:t>
            </a:r>
            <a:r>
              <a:rPr lang="en-US" sz="1200" dirty="0" smtClean="0"/>
              <a:t> para </a:t>
            </a:r>
            <a:r>
              <a:rPr lang="en-US" sz="1200" dirty="0" err="1" smtClean="0"/>
              <a:t>desenhar</a:t>
            </a:r>
            <a:r>
              <a:rPr lang="en-US" sz="1200" dirty="0" smtClean="0"/>
              <a:t> um  </a:t>
            </a:r>
            <a:r>
              <a:rPr lang="en-US" sz="1200" dirty="0" err="1" smtClean="0"/>
              <a:t>ponto</a:t>
            </a:r>
            <a:r>
              <a:rPr lang="en-US" sz="1200" dirty="0" smtClean="0"/>
              <a:t> </a:t>
            </a:r>
            <a:r>
              <a:rPr lang="en-US" sz="1200" dirty="0" err="1" smtClean="0"/>
              <a:t>verde</a:t>
            </a:r>
            <a:r>
              <a:rPr lang="en-US" sz="1200" dirty="0" smtClean="0"/>
              <a:t> </a:t>
            </a:r>
            <a:r>
              <a:rPr lang="en-US" sz="1200" dirty="0" err="1" smtClean="0"/>
              <a:t>na</a:t>
            </a:r>
            <a:r>
              <a:rPr lang="en-US" sz="1200" dirty="0" smtClean="0"/>
              <a:t> </a:t>
            </a:r>
            <a:r>
              <a:rPr lang="en-US" sz="1200" dirty="0" err="1" smtClean="0"/>
              <a:t>centroide</a:t>
            </a:r>
            <a:r>
              <a:rPr lang="en-US" sz="1200" dirty="0" smtClean="0"/>
              <a:t> do </a:t>
            </a:r>
            <a:r>
              <a:rPr lang="en-US" sz="1200" dirty="0" err="1" smtClean="0"/>
              <a:t>objeto</a:t>
            </a:r>
            <a:r>
              <a:rPr lang="en-US" sz="1200" dirty="0" smtClean="0"/>
              <a:t> </a:t>
            </a:r>
            <a:r>
              <a:rPr lang="en-US" sz="1200" dirty="0" err="1" smtClean="0"/>
              <a:t>rastreado</a:t>
            </a:r>
            <a:r>
              <a:rPr lang="en-US" sz="1200" dirty="0" smtClean="0"/>
              <a:t>, marque a </a:t>
            </a:r>
            <a:r>
              <a:rPr lang="en-US" sz="1200" dirty="0" err="1" smtClean="0"/>
              <a:t>caixa</a:t>
            </a:r>
            <a:r>
              <a:rPr lang="en-US" sz="1200" dirty="0" smtClean="0"/>
              <a:t> “</a:t>
            </a:r>
            <a:r>
              <a:rPr lang="en-US" sz="1200" dirty="0" err="1" smtClean="0"/>
              <a:t>tamanho</a:t>
            </a:r>
            <a:r>
              <a:rPr lang="en-US" sz="1200" dirty="0" smtClean="0"/>
              <a:t> do </a:t>
            </a:r>
            <a:r>
              <a:rPr lang="en-US" sz="1200" dirty="0" err="1" smtClean="0"/>
              <a:t>objeto</a:t>
            </a:r>
            <a:r>
              <a:rPr lang="en-US" sz="1200" dirty="0" smtClean="0"/>
              <a:t>” para </a:t>
            </a:r>
            <a:r>
              <a:rPr lang="en-US" sz="1200" dirty="0" err="1" smtClean="0"/>
              <a:t>desenhar</a:t>
            </a:r>
            <a:r>
              <a:rPr lang="en-US" sz="1200" dirty="0" smtClean="0"/>
              <a:t> </a:t>
            </a:r>
            <a:r>
              <a:rPr lang="en-US" sz="1200" dirty="0" err="1" smtClean="0"/>
              <a:t>uma</a:t>
            </a:r>
            <a:r>
              <a:rPr lang="en-US" sz="1200" dirty="0" smtClean="0"/>
              <a:t> </a:t>
            </a:r>
            <a:r>
              <a:rPr lang="en-US" sz="1200" dirty="0" err="1" smtClean="0"/>
              <a:t>reta</a:t>
            </a:r>
            <a:r>
              <a:rPr lang="en-US" sz="1200" dirty="0" smtClean="0"/>
              <a:t> </a:t>
            </a:r>
            <a:r>
              <a:rPr lang="en-US" sz="1200" dirty="0" err="1" smtClean="0"/>
              <a:t>azul</a:t>
            </a:r>
            <a:r>
              <a:rPr lang="en-US" sz="1200" dirty="0" smtClean="0"/>
              <a:t> que </a:t>
            </a:r>
            <a:r>
              <a:rPr lang="en-US" sz="1200" dirty="0" err="1" smtClean="0"/>
              <a:t>representa</a:t>
            </a:r>
            <a:r>
              <a:rPr lang="en-US" sz="1200" dirty="0" smtClean="0"/>
              <a:t> o “</a:t>
            </a:r>
            <a:r>
              <a:rPr lang="en-US" sz="1200" dirty="0" err="1" smtClean="0"/>
              <a:t>tamanho</a:t>
            </a:r>
            <a:r>
              <a:rPr lang="en-US" sz="1200" dirty="0" smtClean="0"/>
              <a:t> do </a:t>
            </a:r>
            <a:r>
              <a:rPr lang="en-US" sz="1200" dirty="0" err="1" smtClean="0"/>
              <a:t>objeto</a:t>
            </a:r>
            <a:r>
              <a:rPr lang="en-US" sz="1200" dirty="0" smtClean="0"/>
              <a:t>”, marque a </a:t>
            </a:r>
            <a:r>
              <a:rPr lang="en-US" sz="1200" dirty="0" err="1" smtClean="0"/>
              <a:t>caixa</a:t>
            </a:r>
            <a:r>
              <a:rPr lang="en-US" sz="1200" dirty="0" smtClean="0"/>
              <a:t> “</a:t>
            </a:r>
            <a:r>
              <a:rPr lang="pt-BR" sz="1200" dirty="0"/>
              <a:t>Menor retângulo que envolve os contornos do objeto de </a:t>
            </a:r>
            <a:r>
              <a:rPr lang="pt-BR" sz="1200" dirty="0" smtClean="0"/>
              <a:t>interesse” para desenhar pontos vermelhos nas quinas do menor retângulo que envolve os contornos do objeto de interesse.</a:t>
            </a:r>
          </a:p>
          <a:p>
            <a:pPr algn="ctr"/>
            <a:endParaRPr lang="pt-BR" sz="1200" dirty="0"/>
          </a:p>
          <a:p>
            <a:pPr algn="ctr"/>
            <a:r>
              <a:rPr lang="pt-BR" sz="1200" dirty="0" smtClean="0"/>
              <a:t>Aba  “</a:t>
            </a:r>
            <a:r>
              <a:rPr lang="pt-BR" sz="1200" dirty="0" err="1" smtClean="0"/>
              <a:t>Etografia</a:t>
            </a:r>
            <a:r>
              <a:rPr lang="pt-BR" sz="1200" dirty="0" smtClean="0"/>
              <a:t>”: No frame desejado </a:t>
            </a:r>
            <a:r>
              <a:rPr lang="en-US" sz="1200" dirty="0" smtClean="0"/>
              <a:t>(</a:t>
            </a:r>
            <a:r>
              <a:rPr lang="en-US" sz="1200" dirty="0" err="1" smtClean="0"/>
              <a:t>eg</a:t>
            </a:r>
            <a:r>
              <a:rPr lang="en-US" sz="1200" dirty="0" smtClean="0"/>
              <a:t>., no </a:t>
            </a:r>
            <a:r>
              <a:rPr lang="en-US" sz="1200" dirty="0" err="1" smtClean="0"/>
              <a:t>inicio</a:t>
            </a:r>
            <a:r>
              <a:rPr lang="en-US" sz="1200" dirty="0" smtClean="0"/>
              <a:t>  da </a:t>
            </a:r>
            <a:r>
              <a:rPr lang="en-US" sz="1200" dirty="0" err="1" smtClean="0"/>
              <a:t>categoria</a:t>
            </a:r>
            <a:r>
              <a:rPr lang="en-US" sz="1200" dirty="0" smtClean="0"/>
              <a:t> de </a:t>
            </a:r>
            <a:r>
              <a:rPr lang="en-US" sz="1200" dirty="0" err="1" smtClean="0"/>
              <a:t>comportamento</a:t>
            </a:r>
            <a:r>
              <a:rPr lang="en-US" sz="1200" dirty="0" smtClean="0"/>
              <a:t>)  clique no </a:t>
            </a:r>
            <a:r>
              <a:rPr lang="en-US" sz="1200" dirty="0" err="1" smtClean="0"/>
              <a:t>botão</a:t>
            </a:r>
            <a:r>
              <a:rPr lang="en-US" sz="1200" dirty="0" smtClean="0"/>
              <a:t> que </a:t>
            </a:r>
            <a:r>
              <a:rPr lang="en-US" sz="1200" dirty="0" err="1" smtClean="0"/>
              <a:t>está</a:t>
            </a:r>
            <a:r>
              <a:rPr lang="en-US" sz="1200" dirty="0" smtClean="0"/>
              <a:t> </a:t>
            </a:r>
            <a:r>
              <a:rPr lang="en-US" sz="1200" dirty="0" err="1" smtClean="0"/>
              <a:t>localizado</a:t>
            </a:r>
            <a:r>
              <a:rPr lang="en-US" sz="1200" dirty="0" smtClean="0"/>
              <a:t> </a:t>
            </a:r>
            <a:r>
              <a:rPr lang="en-US" sz="1200" dirty="0" err="1" smtClean="0"/>
              <a:t>na</a:t>
            </a:r>
            <a:r>
              <a:rPr lang="en-US" sz="1200" dirty="0" smtClean="0"/>
              <a:t> aba de </a:t>
            </a:r>
            <a:r>
              <a:rPr lang="en-US" sz="1200" dirty="0" err="1" smtClean="0"/>
              <a:t>etografia</a:t>
            </a:r>
            <a:r>
              <a:rPr lang="en-US" sz="1200" dirty="0" smtClean="0"/>
              <a:t> e </a:t>
            </a:r>
            <a:r>
              <a:rPr lang="en-US" sz="1200" dirty="0" err="1" smtClean="0"/>
              <a:t>contem</a:t>
            </a:r>
            <a:r>
              <a:rPr lang="en-US" sz="1200" dirty="0" smtClean="0"/>
              <a:t> o </a:t>
            </a:r>
            <a:r>
              <a:rPr lang="en-US" sz="1200" dirty="0" err="1" smtClean="0"/>
              <a:t>nome</a:t>
            </a:r>
            <a:r>
              <a:rPr lang="en-US" sz="1200" dirty="0" smtClean="0"/>
              <a:t> da </a:t>
            </a:r>
            <a:r>
              <a:rPr lang="en-US" sz="1200" dirty="0" err="1" smtClean="0"/>
              <a:t>categoria</a:t>
            </a:r>
            <a:r>
              <a:rPr lang="en-US" sz="1200" dirty="0" smtClean="0"/>
              <a:t> </a:t>
            </a:r>
            <a:r>
              <a:rPr lang="en-US" sz="1200" dirty="0" err="1" smtClean="0"/>
              <a:t>desejada</a:t>
            </a:r>
            <a:r>
              <a:rPr lang="en-US" sz="1200" dirty="0" smtClean="0"/>
              <a:t> </a:t>
            </a:r>
            <a:r>
              <a:rPr lang="en-US" sz="1200" dirty="0" err="1" smtClean="0"/>
              <a:t>ou</a:t>
            </a:r>
            <a:r>
              <a:rPr lang="en-US" sz="1200" dirty="0" smtClean="0"/>
              <a:t> utilize a </a:t>
            </a:r>
            <a:r>
              <a:rPr lang="en-US" sz="1200" dirty="0" err="1" smtClean="0"/>
              <a:t>tecla</a:t>
            </a:r>
            <a:r>
              <a:rPr lang="en-US" sz="1200" dirty="0" smtClean="0"/>
              <a:t> de </a:t>
            </a:r>
            <a:r>
              <a:rPr lang="en-US" sz="1200" dirty="0" err="1" smtClean="0"/>
              <a:t>atalho</a:t>
            </a:r>
            <a:r>
              <a:rPr lang="en-US" sz="1200" dirty="0" smtClean="0"/>
              <a:t>  </a:t>
            </a:r>
            <a:r>
              <a:rPr lang="en-US" sz="1200" dirty="0" err="1" smtClean="0"/>
              <a:t>referente</a:t>
            </a:r>
            <a:r>
              <a:rPr lang="en-US" sz="1200" dirty="0" smtClean="0"/>
              <a:t> a </a:t>
            </a:r>
            <a:r>
              <a:rPr lang="en-US" sz="1200" dirty="0" err="1" smtClean="0"/>
              <a:t>categoria</a:t>
            </a:r>
            <a:r>
              <a:rPr lang="en-US" sz="1200" dirty="0" smtClean="0"/>
              <a:t> </a:t>
            </a:r>
            <a:r>
              <a:rPr lang="en-US" sz="1200" dirty="0" err="1" smtClean="0"/>
              <a:t>desejada</a:t>
            </a:r>
            <a:r>
              <a:rPr lang="en-US" sz="1200" dirty="0" smtClean="0"/>
              <a:t>. Utilize o </a:t>
            </a:r>
            <a:r>
              <a:rPr lang="en-US" sz="1200" dirty="0" err="1" smtClean="0"/>
              <a:t>painel</a:t>
            </a:r>
            <a:r>
              <a:rPr lang="en-US" sz="1200" dirty="0" smtClean="0"/>
              <a:t> de </a:t>
            </a:r>
            <a:r>
              <a:rPr lang="en-US" sz="1200" dirty="0" err="1" smtClean="0"/>
              <a:t>controle</a:t>
            </a:r>
            <a:r>
              <a:rPr lang="en-US" sz="1200" dirty="0" smtClean="0"/>
              <a:t> e o de </a:t>
            </a:r>
            <a:r>
              <a:rPr lang="en-US" sz="1200" dirty="0" err="1" smtClean="0"/>
              <a:t>navegação</a:t>
            </a:r>
            <a:r>
              <a:rPr lang="en-US" sz="1200" dirty="0" smtClean="0"/>
              <a:t> para </a:t>
            </a:r>
            <a:r>
              <a:rPr lang="en-US" sz="1200" dirty="0" err="1" smtClean="0"/>
              <a:t>encontrar</a:t>
            </a:r>
            <a:r>
              <a:rPr lang="en-US" sz="1200" dirty="0" smtClean="0"/>
              <a:t> o </a:t>
            </a:r>
            <a:r>
              <a:rPr lang="en-US" sz="1200" dirty="0" err="1" smtClean="0"/>
              <a:t>próximo</a:t>
            </a:r>
            <a:r>
              <a:rPr lang="en-US" sz="1200" dirty="0" smtClean="0"/>
              <a:t> frame </a:t>
            </a:r>
            <a:r>
              <a:rPr lang="en-US" sz="1200" dirty="0" err="1" smtClean="0"/>
              <a:t>desejado</a:t>
            </a:r>
            <a:r>
              <a:rPr lang="en-US" sz="1200" dirty="0" smtClean="0"/>
              <a:t> e </a:t>
            </a:r>
            <a:r>
              <a:rPr lang="en-US" sz="1200" dirty="0" err="1" smtClean="0"/>
              <a:t>repita</a:t>
            </a:r>
            <a:r>
              <a:rPr lang="en-US" sz="1200" dirty="0" smtClean="0"/>
              <a:t> </a:t>
            </a:r>
            <a:r>
              <a:rPr lang="en-US" sz="1200" dirty="0" err="1" smtClean="0"/>
              <a:t>esse</a:t>
            </a:r>
            <a:r>
              <a:rPr lang="en-US" sz="1200" dirty="0" smtClean="0"/>
              <a:t> </a:t>
            </a:r>
            <a:r>
              <a:rPr lang="en-US" sz="1200" dirty="0" err="1" smtClean="0"/>
              <a:t>processo</a:t>
            </a:r>
            <a:r>
              <a:rPr lang="en-US" sz="1200" dirty="0" smtClean="0"/>
              <a:t> </a:t>
            </a:r>
            <a:r>
              <a:rPr lang="en-US" sz="1200" dirty="0" err="1" smtClean="0"/>
              <a:t>até</a:t>
            </a:r>
            <a:r>
              <a:rPr lang="en-US" sz="1200" dirty="0" smtClean="0"/>
              <a:t> a </a:t>
            </a:r>
            <a:r>
              <a:rPr lang="en-US" sz="1200" dirty="0" err="1" smtClean="0"/>
              <a:t>conclusão</a:t>
            </a:r>
            <a:r>
              <a:rPr lang="en-US" sz="1200" dirty="0" smtClean="0"/>
              <a:t> da </a:t>
            </a:r>
            <a:r>
              <a:rPr lang="en-US" sz="1200" dirty="0" err="1" smtClean="0"/>
              <a:t>análise</a:t>
            </a:r>
            <a:r>
              <a:rPr lang="en-US" sz="1200" dirty="0" smtClean="0"/>
              <a:t>.  Clique no </a:t>
            </a:r>
            <a:r>
              <a:rPr lang="en-US" sz="1200" dirty="0" err="1" smtClean="0"/>
              <a:t>botão</a:t>
            </a:r>
            <a:r>
              <a:rPr lang="en-US" sz="1200" dirty="0" smtClean="0"/>
              <a:t> “</a:t>
            </a:r>
            <a:r>
              <a:rPr lang="en-US" sz="1200" dirty="0" err="1"/>
              <a:t>D</a:t>
            </a:r>
            <a:r>
              <a:rPr lang="en-US" sz="1200" dirty="0" err="1" smtClean="0"/>
              <a:t>eletar</a:t>
            </a:r>
            <a:r>
              <a:rPr lang="en-US" sz="1200" dirty="0" smtClean="0"/>
              <a:t> </a:t>
            </a:r>
            <a:r>
              <a:rPr lang="en-US" sz="1200" dirty="0" err="1" smtClean="0"/>
              <a:t>registro</a:t>
            </a:r>
            <a:r>
              <a:rPr lang="en-US" sz="1200" dirty="0" smtClean="0"/>
              <a:t>” para </a:t>
            </a:r>
            <a:r>
              <a:rPr lang="en-US" sz="1200" dirty="0" err="1" smtClean="0"/>
              <a:t>deletar</a:t>
            </a:r>
            <a:r>
              <a:rPr lang="en-US" sz="1200" dirty="0" smtClean="0"/>
              <a:t> o ultimo </a:t>
            </a:r>
            <a:r>
              <a:rPr lang="en-US" sz="1200" dirty="0" err="1" smtClean="0"/>
              <a:t>registro</a:t>
            </a:r>
            <a:r>
              <a:rPr lang="en-US" sz="1200" dirty="0" smtClean="0"/>
              <a:t> e </a:t>
            </a:r>
            <a:r>
              <a:rPr lang="en-US" sz="1200" dirty="0" err="1" smtClean="0"/>
              <a:t>retomar</a:t>
            </a:r>
            <a:r>
              <a:rPr lang="en-US" sz="1200" dirty="0"/>
              <a:t> </a:t>
            </a:r>
            <a:r>
              <a:rPr lang="en-US" sz="1200" dirty="0" smtClean="0"/>
              <a:t>para o ultimo frame da ultima </a:t>
            </a:r>
            <a:r>
              <a:rPr lang="en-US" sz="1200" dirty="0" err="1" smtClean="0"/>
              <a:t>categoria</a:t>
            </a:r>
            <a:r>
              <a:rPr lang="en-US" sz="1200" dirty="0" smtClean="0"/>
              <a:t> </a:t>
            </a:r>
            <a:r>
              <a:rPr lang="en-US" sz="1200" dirty="0" err="1" smtClean="0"/>
              <a:t>informada</a:t>
            </a:r>
            <a:r>
              <a:rPr lang="en-US" sz="1200" dirty="0" smtClean="0"/>
              <a:t> </a:t>
            </a:r>
            <a:r>
              <a:rPr lang="en-US" sz="1200" dirty="0" err="1" smtClean="0"/>
              <a:t>então</a:t>
            </a:r>
            <a:r>
              <a:rPr lang="en-US" sz="1200" dirty="0" smtClean="0"/>
              <a:t> clique no </a:t>
            </a:r>
            <a:r>
              <a:rPr lang="en-US" sz="1200" dirty="0" err="1" smtClean="0"/>
              <a:t>botão</a:t>
            </a:r>
            <a:r>
              <a:rPr lang="en-US" sz="1200" dirty="0" smtClean="0"/>
              <a:t> de outro </a:t>
            </a:r>
            <a:r>
              <a:rPr lang="en-US" sz="1200" dirty="0" err="1" smtClean="0"/>
              <a:t>comportamento</a:t>
            </a:r>
            <a:r>
              <a:rPr lang="en-US" sz="1200" dirty="0" smtClean="0"/>
              <a:t> para </a:t>
            </a:r>
            <a:r>
              <a:rPr lang="en-US" sz="1200" dirty="0" err="1" smtClean="0"/>
              <a:t>habilitar</a:t>
            </a:r>
            <a:r>
              <a:rPr lang="en-US" sz="1200" dirty="0" smtClean="0"/>
              <a:t> </a:t>
            </a:r>
            <a:r>
              <a:rPr lang="en-US" sz="1200" dirty="0" err="1" smtClean="0"/>
              <a:t>novamente</a:t>
            </a:r>
            <a:r>
              <a:rPr lang="en-US" sz="1200" dirty="0" smtClean="0"/>
              <a:t> o </a:t>
            </a:r>
            <a:r>
              <a:rPr lang="en-US" sz="1200" dirty="0" err="1" smtClean="0"/>
              <a:t>painel</a:t>
            </a:r>
            <a:r>
              <a:rPr lang="en-US" sz="1200" dirty="0" smtClean="0"/>
              <a:t> de </a:t>
            </a:r>
            <a:r>
              <a:rPr lang="en-US" sz="1200" dirty="0" err="1" smtClean="0"/>
              <a:t>navegação</a:t>
            </a:r>
            <a:r>
              <a:rPr lang="en-US" sz="1200" dirty="0" smtClean="0"/>
              <a:t> e </a:t>
            </a:r>
            <a:r>
              <a:rPr lang="en-US" sz="1200" dirty="0" err="1" smtClean="0"/>
              <a:t>controle</a:t>
            </a:r>
            <a:r>
              <a:rPr lang="en-US" sz="1200" dirty="0" smtClean="0"/>
              <a:t>.</a:t>
            </a:r>
          </a:p>
          <a:p>
            <a:pPr algn="ctr"/>
            <a:endParaRPr lang="en-US" sz="1200" dirty="0"/>
          </a:p>
          <a:p>
            <a:pPr algn="ctr"/>
            <a:r>
              <a:rPr lang="en-US" sz="1200" dirty="0" smtClean="0"/>
              <a:t> </a:t>
            </a:r>
          </a:p>
          <a:p>
            <a:pPr algn="ctr"/>
            <a:endParaRPr lang="en-US" sz="1200" dirty="0"/>
          </a:p>
          <a:p>
            <a:pPr algn="ctr"/>
            <a:r>
              <a:rPr lang="en-US" sz="1200" dirty="0"/>
              <a:t>Aba Exit and save: Clique </a:t>
            </a:r>
            <a:r>
              <a:rPr lang="en-US" sz="1200" dirty="0" err="1"/>
              <a:t>na</a:t>
            </a:r>
            <a:r>
              <a:rPr lang="en-US" sz="1200" dirty="0"/>
              <a:t> aba Exit and Save . </a:t>
            </a:r>
            <a:r>
              <a:rPr lang="en-US" sz="1200" dirty="0" err="1"/>
              <a:t>Em</a:t>
            </a:r>
            <a:r>
              <a:rPr lang="en-US" sz="1200" dirty="0"/>
              <a:t> </a:t>
            </a:r>
            <a:r>
              <a:rPr lang="en-US" sz="1200" dirty="0" err="1"/>
              <a:t>seguida</a:t>
            </a:r>
            <a:r>
              <a:rPr lang="en-US" sz="1200" dirty="0"/>
              <a:t> clique no </a:t>
            </a:r>
            <a:r>
              <a:rPr lang="en-US" sz="1200" dirty="0" err="1"/>
              <a:t>botão</a:t>
            </a:r>
            <a:r>
              <a:rPr lang="en-US" sz="1200" dirty="0"/>
              <a:t> When you want to end the </a:t>
            </a:r>
            <a:r>
              <a:rPr lang="en-US" sz="1200" dirty="0" err="1"/>
              <a:t>ethography</a:t>
            </a:r>
            <a:r>
              <a:rPr lang="en-US" sz="1200" dirty="0"/>
              <a:t> session, click in "Finish". 4. Then, press the "BACK" button to return to the main page, to FORMAT THE data REPORT FILE and to determine the time interval to temporally segment the results. Then click in "Generate": a time segmented report ( .csv file) will be created. You can open this file with a variety of available </a:t>
            </a:r>
            <a:r>
              <a:rPr lang="en-US" sz="1200" dirty="0" err="1"/>
              <a:t>softwares</a:t>
            </a:r>
            <a:r>
              <a:rPr lang="en-US" sz="1200" dirty="0"/>
              <a:t> (e.g., the EXCELL TM ).</a:t>
            </a:r>
            <a:endParaRPr lang="pt-BR" sz="1200" dirty="0"/>
          </a:p>
          <a:p>
            <a:pPr algn="ctr"/>
            <a:endParaRPr lang="en-US" sz="1200" dirty="0" smtClean="0"/>
          </a:p>
          <a:p>
            <a:pPr algn="ctr"/>
            <a:endParaRPr lang="en-US" sz="1200" dirty="0" smtClean="0"/>
          </a:p>
          <a:p>
            <a:pPr algn="ctr"/>
            <a:endParaRPr lang="pt-BR" sz="1200" dirty="0"/>
          </a:p>
        </p:txBody>
      </p:sp>
      <p:sp>
        <p:nvSpPr>
          <p:cNvPr id="7" name="Retângulo 6"/>
          <p:cNvSpPr/>
          <p:nvPr/>
        </p:nvSpPr>
        <p:spPr>
          <a:xfrm>
            <a:off x="-785886" y="-745951"/>
            <a:ext cx="2376264" cy="74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Usuário clicou no botão Open a </a:t>
            </a:r>
            <a:r>
              <a:rPr lang="pt-BR" dirty="0" err="1" smtClean="0"/>
              <a:t>registered</a:t>
            </a:r>
            <a:r>
              <a:rPr lang="pt-BR" dirty="0" smtClean="0"/>
              <a:t> </a:t>
            </a:r>
            <a:r>
              <a:rPr lang="pt-BR" dirty="0" err="1" smtClean="0"/>
              <a:t>video</a:t>
            </a:r>
            <a:endParaRPr lang="pt-BR" dirty="0"/>
          </a:p>
        </p:txBody>
      </p:sp>
      <p:sp>
        <p:nvSpPr>
          <p:cNvPr id="8" name="Retângulo 7"/>
          <p:cNvSpPr/>
          <p:nvPr/>
        </p:nvSpPr>
        <p:spPr>
          <a:xfrm>
            <a:off x="1998391" y="-701327"/>
            <a:ext cx="2626938" cy="66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Usuário clicou no botão </a:t>
            </a:r>
            <a:r>
              <a:rPr lang="pt-BR" dirty="0" err="1" smtClean="0"/>
              <a:t>Etografia</a:t>
            </a:r>
            <a:r>
              <a:rPr lang="pt-BR" dirty="0" smtClean="0"/>
              <a:t> e </a:t>
            </a:r>
            <a:r>
              <a:rPr lang="pt-BR" dirty="0" err="1" smtClean="0"/>
              <a:t>Traking</a:t>
            </a:r>
            <a:endParaRPr lang="pt-BR" dirty="0"/>
          </a:p>
        </p:txBody>
      </p:sp>
      <p:cxnSp>
        <p:nvCxnSpPr>
          <p:cNvPr id="9" name="Conector de seta reta 8"/>
          <p:cNvCxnSpPr>
            <a:stCxn id="7" idx="3"/>
            <a:endCxn id="8" idx="1"/>
          </p:cNvCxnSpPr>
          <p:nvPr/>
        </p:nvCxnSpPr>
        <p:spPr>
          <a:xfrm>
            <a:off x="1590378" y="-372975"/>
            <a:ext cx="408013" cy="2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5019995" y="-958909"/>
            <a:ext cx="2713064" cy="117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processamento do </a:t>
            </a:r>
            <a:r>
              <a:rPr lang="pt-BR" dirty="0" err="1" smtClean="0"/>
              <a:t>trackin</a:t>
            </a:r>
            <a:r>
              <a:rPr lang="pt-BR" dirty="0" smtClean="0"/>
              <a:t> foi completado pelo programa</a:t>
            </a:r>
          </a:p>
        </p:txBody>
      </p:sp>
      <p:cxnSp>
        <p:nvCxnSpPr>
          <p:cNvPr id="11" name="Conector de seta reta 10"/>
          <p:cNvCxnSpPr>
            <a:stCxn id="8" idx="3"/>
            <a:endCxn id="10" idx="1"/>
          </p:cNvCxnSpPr>
          <p:nvPr/>
        </p:nvCxnSpPr>
        <p:spPr>
          <a:xfrm flipV="1">
            <a:off x="4625329" y="-370824"/>
            <a:ext cx="39466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tângulo 4"/>
          <p:cNvSpPr/>
          <p:nvPr/>
        </p:nvSpPr>
        <p:spPr>
          <a:xfrm>
            <a:off x="10495234" y="-889103"/>
            <a:ext cx="194421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 usuário clicou no botão start</a:t>
            </a:r>
            <a:endParaRPr lang="pt-BR" dirty="0"/>
          </a:p>
        </p:txBody>
      </p:sp>
      <p:sp>
        <p:nvSpPr>
          <p:cNvPr id="14" name="Retângulo 5"/>
          <p:cNvSpPr/>
          <p:nvPr/>
        </p:nvSpPr>
        <p:spPr>
          <a:xfrm>
            <a:off x="7733059" y="565211"/>
            <a:ext cx="950987"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Etografia</a:t>
            </a:r>
            <a:endParaRPr lang="pt-BR" sz="1100" dirty="0"/>
          </a:p>
        </p:txBody>
      </p:sp>
      <p:sp>
        <p:nvSpPr>
          <p:cNvPr id="15" name="Retângulo 6"/>
          <p:cNvSpPr/>
          <p:nvPr/>
        </p:nvSpPr>
        <p:spPr>
          <a:xfrm>
            <a:off x="6804248" y="548680"/>
            <a:ext cx="86409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Tutor</a:t>
            </a:r>
          </a:p>
        </p:txBody>
      </p:sp>
      <p:sp>
        <p:nvSpPr>
          <p:cNvPr id="16" name="Retângulo 7"/>
          <p:cNvSpPr/>
          <p:nvPr/>
        </p:nvSpPr>
        <p:spPr>
          <a:xfrm>
            <a:off x="8747702" y="538159"/>
            <a:ext cx="756846" cy="15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Traking</a:t>
            </a:r>
            <a:endParaRPr lang="pt-BR" sz="1100" dirty="0"/>
          </a:p>
        </p:txBody>
      </p:sp>
      <p:sp>
        <p:nvSpPr>
          <p:cNvPr id="17" name="Retângulo 7"/>
          <p:cNvSpPr/>
          <p:nvPr/>
        </p:nvSpPr>
        <p:spPr>
          <a:xfrm>
            <a:off x="9540044" y="530795"/>
            <a:ext cx="936612" cy="1678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Exit</a:t>
            </a:r>
            <a:r>
              <a:rPr lang="pt-BR" sz="1100" dirty="0" smtClean="0"/>
              <a:t> </a:t>
            </a:r>
            <a:r>
              <a:rPr lang="pt-BR" sz="1100" dirty="0" err="1" smtClean="0"/>
              <a:t>and</a:t>
            </a:r>
            <a:r>
              <a:rPr lang="pt-BR" sz="1100" dirty="0" smtClean="0"/>
              <a:t> </a:t>
            </a:r>
            <a:r>
              <a:rPr lang="pt-BR" sz="1100" dirty="0" err="1" smtClean="0"/>
              <a:t>save</a:t>
            </a:r>
            <a:endParaRPr lang="pt-BR" sz="1100" dirty="0"/>
          </a:p>
        </p:txBody>
      </p:sp>
      <p:sp>
        <p:nvSpPr>
          <p:cNvPr id="27" name="Retângulo 26"/>
          <p:cNvSpPr/>
          <p:nvPr/>
        </p:nvSpPr>
        <p:spPr>
          <a:xfrm>
            <a:off x="7956376" y="-891480"/>
            <a:ext cx="217939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Foi selecionado a caixa “</a:t>
            </a:r>
            <a:r>
              <a:rPr lang="pt-BR" dirty="0" err="1" smtClean="0"/>
              <a:t>auto-exclusive</a:t>
            </a:r>
            <a:r>
              <a:rPr lang="pt-BR" dirty="0" smtClean="0"/>
              <a:t> </a:t>
            </a:r>
            <a:r>
              <a:rPr lang="pt-BR" dirty="0" err="1" smtClean="0"/>
              <a:t>events</a:t>
            </a:r>
            <a:r>
              <a:rPr lang="pt-BR" dirty="0" smtClean="0"/>
              <a:t>”</a:t>
            </a:r>
            <a:endParaRPr lang="pt-BR" dirty="0"/>
          </a:p>
        </p:txBody>
      </p:sp>
      <p:cxnSp>
        <p:nvCxnSpPr>
          <p:cNvPr id="1024" name="Conector de seta reta 1023"/>
          <p:cNvCxnSpPr>
            <a:stCxn id="10" idx="3"/>
            <a:endCxn id="27" idx="1"/>
          </p:cNvCxnSpPr>
          <p:nvPr/>
        </p:nvCxnSpPr>
        <p:spPr>
          <a:xfrm>
            <a:off x="7733059" y="-370824"/>
            <a:ext cx="223317" cy="194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7" name="Conector de seta reta 1026"/>
          <p:cNvCxnSpPr>
            <a:stCxn id="27" idx="3"/>
            <a:endCxn id="5" idx="1"/>
          </p:cNvCxnSpPr>
          <p:nvPr/>
        </p:nvCxnSpPr>
        <p:spPr>
          <a:xfrm>
            <a:off x="10135766" y="-351420"/>
            <a:ext cx="359468" cy="38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31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80" y="188640"/>
            <a:ext cx="11403504"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7092280" y="4167673"/>
            <a:ext cx="1800200"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Resultado da </a:t>
            </a:r>
            <a:r>
              <a:rPr lang="pt-BR" sz="1100" dirty="0" err="1" smtClean="0"/>
              <a:t>Etografia</a:t>
            </a:r>
            <a:endParaRPr lang="pt-BR" sz="1100" dirty="0"/>
          </a:p>
        </p:txBody>
      </p:sp>
    </p:spTree>
    <p:extLst>
      <p:ext uri="{BB962C8B-B14F-4D97-AF65-F5344CB8AC3E}">
        <p14:creationId xmlns:p14="http://schemas.microsoft.com/office/powerpoint/2010/main" val="1368341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76" y="332656"/>
            <a:ext cx="11993190" cy="633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7"/>
          <p:cNvSpPr/>
          <p:nvPr/>
        </p:nvSpPr>
        <p:spPr>
          <a:xfrm>
            <a:off x="6660232" y="1412776"/>
            <a:ext cx="424847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Menor retângulo que envolve os contornos do objeto de interesse</a:t>
            </a:r>
            <a:endParaRPr lang="pt-BR" sz="1100" dirty="0"/>
          </a:p>
        </p:txBody>
      </p:sp>
    </p:spTree>
    <p:extLst>
      <p:ext uri="{BB962C8B-B14F-4D97-AF65-F5344CB8AC3E}">
        <p14:creationId xmlns:p14="http://schemas.microsoft.com/office/powerpoint/2010/main" val="2335811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pic>
        <p:nvPicPr>
          <p:cNvPr id="17410" name="Picture 2" descr="C:\Users\joao\Dropbox\0-Mestrado\0-Escrita\0-dissertação\Story Board\videoEtografia_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304287"/>
            <a:ext cx="8703890" cy="599484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6136" y="4725144"/>
            <a:ext cx="2592288" cy="1152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nos botões para realizar a marcação das categorias.</a:t>
            </a:r>
            <a:endParaRPr lang="pt-BR" sz="1200" dirty="0"/>
          </a:p>
        </p:txBody>
      </p:sp>
    </p:spTree>
    <p:extLst>
      <p:ext uri="{BB962C8B-B14F-4D97-AF65-F5344CB8AC3E}">
        <p14:creationId xmlns:p14="http://schemas.microsoft.com/office/powerpoint/2010/main" val="3890111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8434" name="Picture 2" descr="C:\Users\joao\Dropbox\0-Mestrado\0-Escrita\0-dissertação\Story Board\videoEtografia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88640"/>
            <a:ext cx="8901128" cy="6166444"/>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868144" y="4725144"/>
            <a:ext cx="2592288" cy="1197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Na tabela a cima você pode verificar os registros feitos. Para deletar o ultimo registro pressione o botão deletar registro</a:t>
            </a:r>
            <a:endParaRPr lang="pt-BR" sz="1200" dirty="0"/>
          </a:p>
        </p:txBody>
      </p:sp>
    </p:spTree>
    <p:extLst>
      <p:ext uri="{BB962C8B-B14F-4D97-AF65-F5344CB8AC3E}">
        <p14:creationId xmlns:p14="http://schemas.microsoft.com/office/powerpoint/2010/main" val="1103834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9458" name="Picture 2" descr="C:\Users\joao\Dropbox\0-Mestrado\0-Escrita\0-dissertação\Story Board\videoEtografia_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1" y="332656"/>
            <a:ext cx="8889113" cy="617597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940152" y="4797152"/>
            <a:ext cx="2592288"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2194434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482" name="Picture 2" descr="C:\Users\joao\Dropbox\0-Mestrado\0-Escrita\0-dissertação\Story Board\videoEtografia_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58" y="404664"/>
            <a:ext cx="8895277" cy="619268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5796136" y="4943557"/>
            <a:ext cx="2664296" cy="11826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em </a:t>
            </a:r>
            <a:r>
              <a:rPr lang="pt-BR" sz="1200" dirty="0" err="1" smtClean="0"/>
              <a:t>Save</a:t>
            </a:r>
            <a:r>
              <a:rPr lang="pt-BR" sz="1200" dirty="0" smtClean="0"/>
              <a:t> </a:t>
            </a:r>
            <a:r>
              <a:rPr lang="pt-BR" sz="1200" dirty="0" err="1" smtClean="0"/>
              <a:t>Ethography</a:t>
            </a:r>
            <a:r>
              <a:rPr lang="pt-BR" sz="1200" dirty="0" smtClean="0"/>
              <a:t> para salvar a </a:t>
            </a:r>
            <a:r>
              <a:rPr lang="pt-BR" sz="1200" dirty="0" err="1" smtClean="0"/>
              <a:t>Etorgafia</a:t>
            </a:r>
            <a:r>
              <a:rPr lang="pt-BR" sz="1200" dirty="0" smtClean="0"/>
              <a:t>  Clique em Salvar </a:t>
            </a:r>
            <a:r>
              <a:rPr lang="pt-BR" sz="1200" dirty="0" err="1" smtClean="0"/>
              <a:t>Traking</a:t>
            </a:r>
            <a:r>
              <a:rPr lang="pt-BR" sz="1200" dirty="0" smtClean="0"/>
              <a:t> para salvar o rastreamento . Clique em </a:t>
            </a:r>
            <a:r>
              <a:rPr lang="pt-BR" sz="1200" dirty="0" err="1" smtClean="0"/>
              <a:t>Save</a:t>
            </a:r>
            <a:r>
              <a:rPr lang="pt-BR" sz="1200" dirty="0" smtClean="0"/>
              <a:t> </a:t>
            </a:r>
            <a:r>
              <a:rPr lang="pt-BR" sz="1200" dirty="0" err="1" smtClean="0"/>
              <a:t>Image</a:t>
            </a:r>
            <a:r>
              <a:rPr lang="pt-BR" sz="1200" dirty="0" smtClean="0"/>
              <a:t> para gravar o deslocamento da centroide do objeto de interesse em uma imagem no formato  </a:t>
            </a:r>
            <a:r>
              <a:rPr lang="pt-BR" sz="1200" dirty="0" err="1" smtClean="0"/>
              <a:t>jpeg</a:t>
            </a:r>
            <a:r>
              <a:rPr lang="pt-BR" sz="1200" dirty="0" smtClean="0"/>
              <a:t>.</a:t>
            </a:r>
            <a:endParaRPr lang="pt-BR" sz="1200" dirty="0"/>
          </a:p>
        </p:txBody>
      </p:sp>
    </p:spTree>
    <p:extLst>
      <p:ext uri="{BB962C8B-B14F-4D97-AF65-F5344CB8AC3E}">
        <p14:creationId xmlns:p14="http://schemas.microsoft.com/office/powerpoint/2010/main" val="871417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EthoWatcher</a:t>
            </a:r>
            <a:r>
              <a:rPr lang="pt-BR" dirty="0" smtClean="0"/>
              <a:t> OS Interface Principal </a:t>
            </a:r>
            <a:endParaRPr lang="pt-BR" dirty="0"/>
          </a:p>
        </p:txBody>
      </p:sp>
      <p:sp>
        <p:nvSpPr>
          <p:cNvPr id="5" name="Content Placeholder 4"/>
          <p:cNvSpPr>
            <a:spLocks noGrp="1"/>
          </p:cNvSpPr>
          <p:nvPr>
            <p:ph idx="1"/>
          </p:nvPr>
        </p:nvSpPr>
        <p:spPr>
          <a:xfrm>
            <a:off x="457200" y="1600201"/>
            <a:ext cx="8147248" cy="2116831"/>
          </a:xfrm>
        </p:spPr>
        <p:txBody>
          <a:bodyPr/>
          <a:lstStyle/>
          <a:p>
            <a:r>
              <a:rPr lang="pt-BR" dirty="0" smtClean="0"/>
              <a:t>Nos Slides anteriores as fotos das interfaces gráficas e com títulos se encontram os textos dos tutores da aba Help encontrados na Interface Principal</a:t>
            </a:r>
            <a:endParaRPr lang="pt-BR" dirty="0"/>
          </a:p>
        </p:txBody>
      </p:sp>
      <p:sp>
        <p:nvSpPr>
          <p:cNvPr id="3" name="Retângulo 2"/>
          <p:cNvSpPr/>
          <p:nvPr/>
        </p:nvSpPr>
        <p:spPr>
          <a:xfrm>
            <a:off x="899592" y="4509120"/>
            <a:ext cx="6768752" cy="923330"/>
          </a:xfrm>
          <a:prstGeom prst="rect">
            <a:avLst/>
          </a:prstGeom>
        </p:spPr>
        <p:txBody>
          <a:bodyPr wrap="square">
            <a:spAutoFit/>
          </a:bodyPr>
          <a:lstStyle/>
          <a:p>
            <a:pPr algn="ctr"/>
            <a:r>
              <a:rPr lang="pt-BR" dirty="0"/>
              <a:t>Em help clique em </a:t>
            </a:r>
            <a:r>
              <a:rPr lang="pt-BR" dirty="0" err="1"/>
              <a:t>Registration</a:t>
            </a:r>
            <a:r>
              <a:rPr lang="pt-BR" dirty="0"/>
              <a:t> </a:t>
            </a:r>
            <a:r>
              <a:rPr lang="pt-BR" dirty="0" smtClean="0"/>
              <a:t>Box , depois </a:t>
            </a:r>
            <a:r>
              <a:rPr lang="pt-BR" dirty="0"/>
              <a:t>clique duas vezes no item “</a:t>
            </a:r>
            <a:r>
              <a:rPr lang="pt-BR" dirty="0" err="1"/>
              <a:t>Register</a:t>
            </a:r>
            <a:r>
              <a:rPr lang="pt-BR" dirty="0"/>
              <a:t> </a:t>
            </a:r>
            <a:r>
              <a:rPr lang="pt-BR" dirty="0" err="1"/>
              <a:t>User</a:t>
            </a:r>
            <a:r>
              <a:rPr lang="pt-BR" dirty="0"/>
              <a:t>” para obter ajuda sobre os passo de registro de um novo usuário. </a:t>
            </a:r>
          </a:p>
        </p:txBody>
      </p:sp>
    </p:spTree>
    <p:extLst>
      <p:ext uri="{BB962C8B-B14F-4D97-AF65-F5344CB8AC3E}">
        <p14:creationId xmlns:p14="http://schemas.microsoft.com/office/powerpoint/2010/main" val="3312331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Tela Segmentação por Tempo</a:t>
            </a:r>
            <a:endParaRPr lang="pt-BR" dirty="0"/>
          </a:p>
        </p:txBody>
      </p:sp>
      <p:sp>
        <p:nvSpPr>
          <p:cNvPr id="5" name="Retângulo 4"/>
          <p:cNvSpPr/>
          <p:nvPr/>
        </p:nvSpPr>
        <p:spPr>
          <a:xfrm>
            <a:off x="827584" y="1844824"/>
            <a:ext cx="7056784"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Tela</a:t>
            </a:r>
            <a:r>
              <a:rPr lang="en-US" b="1" dirty="0" smtClean="0">
                <a:solidFill>
                  <a:srgbClr val="00AC00"/>
                </a:solidFill>
                <a:latin typeface="MS Shell Dlg 2" panose="020B0604030504040204" pitchFamily="34" charset="0"/>
              </a:rPr>
              <a:t> </a:t>
            </a:r>
            <a:r>
              <a:rPr lang="en-US" b="1" dirty="0" err="1">
                <a:solidFill>
                  <a:srgbClr val="00AC00"/>
                </a:solidFill>
                <a:latin typeface="MS Shell Dlg 2" panose="020B0604030504040204" pitchFamily="34" charset="0"/>
              </a:rPr>
              <a:t>S</a:t>
            </a:r>
            <a:r>
              <a:rPr lang="en-US" b="1" dirty="0" err="1" smtClean="0">
                <a:solidFill>
                  <a:srgbClr val="00AC00"/>
                </a:solidFill>
                <a:latin typeface="MS Shell Dlg 2" panose="020B0604030504040204" pitchFamily="34" charset="0"/>
              </a:rPr>
              <a:t>egmentação</a:t>
            </a:r>
            <a:r>
              <a:rPr lang="en-US" b="1" dirty="0" smtClean="0">
                <a:solidFill>
                  <a:srgbClr val="00AC00"/>
                </a:solidFill>
                <a:latin typeface="MS Shell Dlg 2" panose="020B0604030504040204" pitchFamily="34" charset="0"/>
              </a:rPr>
              <a:t> </a:t>
            </a:r>
            <a:r>
              <a:rPr lang="en-US" b="1" dirty="0" err="1" smtClean="0">
                <a:solidFill>
                  <a:srgbClr val="00AC00"/>
                </a:solidFill>
                <a:latin typeface="MS Shell Dlg 2" panose="020B0604030504040204" pitchFamily="34" charset="0"/>
              </a:rPr>
              <a:t>por</a:t>
            </a:r>
            <a:r>
              <a:rPr lang="en-US" b="1" dirty="0" smtClean="0">
                <a:solidFill>
                  <a:srgbClr val="00AC00"/>
                </a:solidFill>
                <a:latin typeface="MS Shell Dlg 2" panose="020B0604030504040204" pitchFamily="34" charset="0"/>
              </a:rPr>
              <a:t> tempo button</a:t>
            </a:r>
            <a:r>
              <a:rPr lang="en-US" dirty="0" smtClean="0">
                <a:latin typeface="MS Shell Dlg 2" panose="020B0604030504040204" pitchFamily="34" charset="0"/>
              </a:rPr>
              <a:t> </a:t>
            </a:r>
            <a:r>
              <a:rPr lang="en-US" dirty="0" err="1" smtClean="0">
                <a:latin typeface="MS Shell Dlg 2" panose="020B0604030504040204" pitchFamily="34" charset="0"/>
              </a:rPr>
              <a:t>você</a:t>
            </a:r>
            <a:r>
              <a:rPr lang="en-US" dirty="0" smtClean="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segmentação</a:t>
            </a:r>
            <a:r>
              <a:rPr lang="en-US" dirty="0" smtClean="0">
                <a:latin typeface="MS Shell Dlg 2" panose="020B0604030504040204" pitchFamily="34" charset="0"/>
              </a:rPr>
              <a:t> </a:t>
            </a:r>
            <a:r>
              <a:rPr lang="en-US" dirty="0" err="1" smtClean="0">
                <a:latin typeface="MS Shell Dlg 2" panose="020B0604030504040204" pitchFamily="34" charset="0"/>
              </a:rPr>
              <a:t>por</a:t>
            </a:r>
            <a:r>
              <a:rPr lang="en-US" dirty="0" smtClean="0">
                <a:latin typeface="MS Shell Dlg 2" panose="020B0604030504040204" pitchFamily="34" charset="0"/>
              </a:rPr>
              <a:t> tempo de </a:t>
            </a:r>
            <a:r>
              <a:rPr lang="en-US" dirty="0" err="1" smtClean="0">
                <a:latin typeface="MS Shell Dlg 2" panose="020B0604030504040204" pitchFamily="34" charset="0"/>
              </a:rPr>
              <a:t>uma</a:t>
            </a:r>
            <a:r>
              <a:rPr lang="en-US" dirty="0" smtClean="0">
                <a:latin typeface="MS Shell Dlg 2" panose="020B0604030504040204" pitchFamily="34" charset="0"/>
              </a:rPr>
              <a:t> </a:t>
            </a:r>
            <a:r>
              <a:rPr lang="en-US" dirty="0" err="1" smtClean="0">
                <a:latin typeface="MS Shell Dlg 2" panose="020B0604030504040204" pitchFamily="34" charset="0"/>
              </a:rPr>
              <a:t>transcrição</a:t>
            </a:r>
            <a:r>
              <a:rPr lang="en-US" dirty="0" smtClean="0">
                <a:latin typeface="MS Shell Dlg 2" panose="020B0604030504040204" pitchFamily="34" charset="0"/>
              </a:rPr>
              <a:t> </a:t>
            </a:r>
            <a:r>
              <a:rPr lang="en-US" dirty="0" err="1" smtClean="0">
                <a:latin typeface="MS Shell Dlg 2" panose="020B0604030504040204" pitchFamily="34" charset="0"/>
              </a:rPr>
              <a:t>categórica</a:t>
            </a:r>
            <a:r>
              <a:rPr lang="en-US" dirty="0" smtClean="0">
                <a:latin typeface="MS Shell Dlg 2" panose="020B0604030504040204" pitchFamily="34" charset="0"/>
              </a:rPr>
              <a:t> </a:t>
            </a:r>
            <a:r>
              <a:rPr lang="en-US" dirty="0" err="1" smtClean="0">
                <a:latin typeface="MS Shell Dlg 2" panose="020B0604030504040204" pitchFamily="34" charset="0"/>
              </a:rPr>
              <a:t>baseada</a:t>
            </a:r>
            <a:r>
              <a:rPr lang="en-US" dirty="0" smtClean="0">
                <a:latin typeface="MS Shell Dlg 2" panose="020B0604030504040204" pitchFamily="34" charset="0"/>
              </a:rPr>
              <a:t> </a:t>
            </a:r>
            <a:r>
              <a:rPr lang="en-US" dirty="0" err="1" smtClean="0">
                <a:latin typeface="MS Shell Dlg 2" panose="020B0604030504040204" pitchFamily="34" charset="0"/>
              </a:rPr>
              <a:t>em</a:t>
            </a:r>
            <a:r>
              <a:rPr lang="en-US" dirty="0" smtClean="0">
                <a:latin typeface="MS Shell Dlg 2" panose="020B0604030504040204" pitchFamily="34" charset="0"/>
              </a:rPr>
              <a:t> video.</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smtClean="0">
                <a:solidFill>
                  <a:srgbClr val="FF0000"/>
                </a:solidFill>
                <a:latin typeface="MS Shell Dlg 2" panose="020B0604030504040204" pitchFamily="34" charset="0"/>
              </a:rPr>
              <a:t>Etografia</a:t>
            </a:r>
            <a:r>
              <a:rPr lang="en-US" dirty="0" smtClean="0">
                <a:solidFill>
                  <a:srgbClr val="FF0000"/>
                </a:solidFill>
                <a:latin typeface="MS Shell Dlg 2" panose="020B0604030504040204" pitchFamily="34" charset="0"/>
              </a:rPr>
              <a:t> file (.</a:t>
            </a:r>
            <a:r>
              <a:rPr lang="en-US" dirty="0" err="1" smtClean="0">
                <a:solidFill>
                  <a:srgbClr val="FF0000"/>
                </a:solidFill>
                <a:latin typeface="MS Shell Dlg 2" panose="020B0604030504040204" pitchFamily="34" charset="0"/>
              </a:rPr>
              <a:t>etoxml</a:t>
            </a:r>
            <a:r>
              <a:rPr lang="en-US" dirty="0" smtClean="0">
                <a:solidFill>
                  <a:srgbClr val="FF0000"/>
                </a:solidFill>
                <a:latin typeface="MS Shell Dlg 2" panose="020B0604030504040204" pitchFamily="34" charset="0"/>
              </a:rPr>
              <a:t>).</a:t>
            </a:r>
            <a:endParaRPr lang="en-US" dirty="0">
              <a:solidFill>
                <a:srgbClr val="FF0000"/>
              </a:solidFill>
              <a:latin typeface="MS Shell Dlg 2" panose="020B0604030504040204" pitchFamily="34" charset="0"/>
            </a:endParaRPr>
          </a:p>
          <a:p>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23647020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1506" name="Picture 2" descr="C:\Users\joao\Dropbox\0-Mestrado\0-Escrita\0-dissertação\Story Board\segmentacaoDeTempo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250" y="116632"/>
            <a:ext cx="7872933" cy="654292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827584" y="5445224"/>
            <a:ext cx="7200800" cy="863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a:t>
            </a:r>
            <a:r>
              <a:rPr lang="pt-BR" sz="1200" dirty="0"/>
              <a:t>no botão “Open .</a:t>
            </a:r>
            <a:r>
              <a:rPr lang="pt-BR" sz="1200" dirty="0" err="1"/>
              <a:t>etoxml</a:t>
            </a:r>
            <a:r>
              <a:rPr lang="pt-BR" sz="1200" dirty="0"/>
              <a:t> file” </a:t>
            </a:r>
            <a:r>
              <a:rPr lang="pt-BR" sz="1200" dirty="0" smtClean="0"/>
              <a:t>para abrir uma transcrição comportamental categórica ( </a:t>
            </a:r>
            <a:r>
              <a:rPr lang="pt-BR" sz="1200" dirty="0" err="1" smtClean="0"/>
              <a:t>Etografia</a:t>
            </a:r>
            <a:r>
              <a:rPr lang="pt-BR" sz="1200" dirty="0" smtClean="0"/>
              <a:t>)</a:t>
            </a:r>
            <a:endParaRPr lang="pt-BR" sz="1200" dirty="0"/>
          </a:p>
        </p:txBody>
      </p:sp>
      <p:sp>
        <p:nvSpPr>
          <p:cNvPr id="6" name="Retângulo 5"/>
          <p:cNvSpPr/>
          <p:nvPr/>
        </p:nvSpPr>
        <p:spPr>
          <a:xfrm>
            <a:off x="1293881" y="3921054"/>
            <a:ext cx="1699173" cy="1560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Variable</a:t>
            </a:r>
            <a:r>
              <a:rPr lang="pt-BR" sz="1100" dirty="0" smtClean="0"/>
              <a:t> </a:t>
            </a:r>
            <a:r>
              <a:rPr lang="pt-BR" sz="1100" dirty="0" err="1" smtClean="0"/>
              <a:t>segment</a:t>
            </a:r>
            <a:r>
              <a:rPr lang="pt-BR" sz="1100" dirty="0" smtClean="0"/>
              <a:t> </a:t>
            </a:r>
            <a:r>
              <a:rPr lang="pt-BR" sz="1100" dirty="0" err="1" smtClean="0"/>
              <a:t>interval</a:t>
            </a:r>
            <a:endParaRPr lang="pt-BR" sz="1100" dirty="0"/>
          </a:p>
        </p:txBody>
      </p:sp>
      <p:sp>
        <p:nvSpPr>
          <p:cNvPr id="7" name="Retângulo 6"/>
          <p:cNvSpPr/>
          <p:nvPr/>
        </p:nvSpPr>
        <p:spPr>
          <a:xfrm>
            <a:off x="1264862" y="366661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t>Fixed</a:t>
            </a:r>
            <a:r>
              <a:rPr lang="pt-BR" sz="1100" dirty="0" smtClean="0"/>
              <a:t> </a:t>
            </a:r>
            <a:r>
              <a:rPr lang="pt-BR" sz="1100" dirty="0" err="1" smtClean="0"/>
              <a:t>segment</a:t>
            </a:r>
            <a:r>
              <a:rPr lang="pt-BR" sz="1100" dirty="0" smtClean="0"/>
              <a:t> </a:t>
            </a:r>
            <a:r>
              <a:rPr lang="pt-BR" sz="1100" dirty="0" err="1" smtClean="0"/>
              <a:t>interval</a:t>
            </a:r>
            <a:endParaRPr lang="pt-BR" sz="1100" dirty="0" smtClean="0"/>
          </a:p>
        </p:txBody>
      </p:sp>
      <p:sp>
        <p:nvSpPr>
          <p:cNvPr id="9" name="Retângulo 8"/>
          <p:cNvSpPr/>
          <p:nvPr/>
        </p:nvSpPr>
        <p:spPr>
          <a:xfrm>
            <a:off x="971600" y="2253437"/>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Total Time</a:t>
            </a:r>
          </a:p>
        </p:txBody>
      </p:sp>
      <p:sp>
        <p:nvSpPr>
          <p:cNvPr id="10" name="Retângulo 9"/>
          <p:cNvSpPr/>
          <p:nvPr/>
        </p:nvSpPr>
        <p:spPr>
          <a:xfrm>
            <a:off x="1003113" y="2708920"/>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Total Frame</a:t>
            </a:r>
          </a:p>
        </p:txBody>
      </p:sp>
    </p:spTree>
    <p:extLst>
      <p:ext uri="{BB962C8B-B14F-4D97-AF65-F5344CB8AC3E}">
        <p14:creationId xmlns:p14="http://schemas.microsoft.com/office/powerpoint/2010/main" val="2957782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joao\Dropbox\0-Mestrado\0-Escrita\0-dissertação\Story Board\segmentacaoDeTempo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88639"/>
            <a:ext cx="7815212" cy="6472939"/>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No </a:t>
            </a:r>
            <a:r>
              <a:rPr lang="pt-BR" sz="1200" dirty="0" err="1" smtClean="0"/>
              <a:t>step</a:t>
            </a:r>
            <a:r>
              <a:rPr lang="pt-BR" sz="1200" dirty="0" smtClean="0"/>
              <a:t> 2 confira as informações da análise </a:t>
            </a:r>
            <a:r>
              <a:rPr lang="pt-BR" sz="1200" dirty="0" err="1" smtClean="0"/>
              <a:t>Etografica</a:t>
            </a:r>
            <a:r>
              <a:rPr lang="pt-BR" sz="1200" dirty="0" smtClean="0"/>
              <a:t> realizada  Configure um intervalo de tempo em segundos e clique no botão Analisar.</a:t>
            </a:r>
            <a:endParaRPr lang="pt-BR" sz="1200" dirty="0"/>
          </a:p>
        </p:txBody>
      </p:sp>
    </p:spTree>
    <p:extLst>
      <p:ext uri="{BB962C8B-B14F-4D97-AF65-F5344CB8AC3E}">
        <p14:creationId xmlns:p14="http://schemas.microsoft.com/office/powerpoint/2010/main" val="3332797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3554" name="Picture 2" descr="C:\Users\joao\Dropbox\0-Mestrado\0-Escrita\0-dissertação\Story Board\segmentacaoDeTempo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2789"/>
            <a:ext cx="7973516" cy="660868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No </a:t>
            </a:r>
            <a:r>
              <a:rPr lang="pt-BR" sz="1200" dirty="0" err="1"/>
              <a:t>step</a:t>
            </a:r>
            <a:r>
              <a:rPr lang="pt-BR" sz="1200" dirty="0"/>
              <a:t> 2 confira as informações da análise </a:t>
            </a:r>
            <a:r>
              <a:rPr lang="pt-BR" sz="1200" dirty="0" err="1"/>
              <a:t>Etografica</a:t>
            </a:r>
            <a:r>
              <a:rPr lang="pt-BR" sz="1200" dirty="0"/>
              <a:t> </a:t>
            </a:r>
            <a:r>
              <a:rPr lang="pt-BR" sz="1200" dirty="0" smtClean="0"/>
              <a:t>realizada. Configure  um intervalo de frames e clique no botão “adicionar segmentação”. Ao  fim clique no botão “analisar”.</a:t>
            </a:r>
            <a:endParaRPr lang="pt-BR" sz="1200" dirty="0"/>
          </a:p>
        </p:txBody>
      </p:sp>
    </p:spTree>
    <p:extLst>
      <p:ext uri="{BB962C8B-B14F-4D97-AF65-F5344CB8AC3E}">
        <p14:creationId xmlns:p14="http://schemas.microsoft.com/office/powerpoint/2010/main" val="1998026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joao\Dropbox\0-Mestrado\0-Escrita\0-dissertação\Story Board\segmentacaoDeTempo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92331"/>
            <a:ext cx="7848872" cy="656887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5"/>
          <p:cNvSpPr/>
          <p:nvPr/>
        </p:nvSpPr>
        <p:spPr>
          <a:xfrm>
            <a:off x="846758" y="5445224"/>
            <a:ext cx="7056784" cy="805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Confira a segmentação de tempo e clique no botão “gravar Análise”;</a:t>
            </a:r>
            <a:endParaRPr lang="pt-BR" sz="1200" dirty="0"/>
          </a:p>
        </p:txBody>
      </p:sp>
    </p:spTree>
    <p:extLst>
      <p:ext uri="{BB962C8B-B14F-4D97-AF65-F5344CB8AC3E}">
        <p14:creationId xmlns:p14="http://schemas.microsoft.com/office/powerpoint/2010/main" val="247227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Tela Análise de Concordância</a:t>
            </a:r>
            <a:endParaRPr lang="pt-BR" dirty="0"/>
          </a:p>
        </p:txBody>
      </p:sp>
      <p:sp>
        <p:nvSpPr>
          <p:cNvPr id="4" name="Retângulo 3"/>
          <p:cNvSpPr/>
          <p:nvPr/>
        </p:nvSpPr>
        <p:spPr>
          <a:xfrm>
            <a:off x="1043608" y="1772816"/>
            <a:ext cx="6696744" cy="1754326"/>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Análise</a:t>
            </a:r>
            <a:r>
              <a:rPr lang="en-US" b="1" dirty="0" smtClean="0">
                <a:solidFill>
                  <a:srgbClr val="00AC00"/>
                </a:solidFill>
                <a:latin typeface="MS Shell Dlg 2" panose="020B0604030504040204" pitchFamily="34" charset="0"/>
              </a:rPr>
              <a:t> </a:t>
            </a:r>
            <a:r>
              <a:rPr lang="en-US" b="1" dirty="0">
                <a:solidFill>
                  <a:srgbClr val="00AC00"/>
                </a:solidFill>
                <a:latin typeface="MS Shell Dlg 2" panose="020B0604030504040204" pitchFamily="34" charset="0"/>
              </a:rPr>
              <a:t>de </a:t>
            </a:r>
            <a:r>
              <a:rPr lang="en-US" b="1" dirty="0" err="1" smtClean="0">
                <a:solidFill>
                  <a:srgbClr val="00AC00"/>
                </a:solidFill>
                <a:latin typeface="MS Shell Dlg 2" panose="020B0604030504040204" pitchFamily="34" charset="0"/>
              </a:rPr>
              <a:t>Concordância</a:t>
            </a:r>
            <a:r>
              <a:rPr lang="en-US" b="1" dirty="0" smtClean="0">
                <a:solidFill>
                  <a:srgbClr val="00AC00"/>
                </a:solidFill>
                <a:latin typeface="MS Shell Dlg 2" panose="020B0604030504040204" pitchFamily="34" charset="0"/>
              </a:rPr>
              <a:t> button</a:t>
            </a:r>
            <a:r>
              <a:rPr lang="en-US" dirty="0" smtClean="0">
                <a:latin typeface="MS Shell Dlg 2" panose="020B0604030504040204" pitchFamily="34" charset="0"/>
              </a:rPr>
              <a:t> </a:t>
            </a:r>
            <a:r>
              <a:rPr lang="en-US" dirty="0" err="1">
                <a:latin typeface="MS Shell Dlg 2" panose="020B0604030504040204" pitchFamily="34" charset="0"/>
              </a:rPr>
              <a:t>você</a:t>
            </a:r>
            <a:r>
              <a:rPr lang="en-US" dirty="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análise</a:t>
            </a:r>
            <a:r>
              <a:rPr lang="en-US" dirty="0" smtClean="0">
                <a:latin typeface="MS Shell Dlg 2" panose="020B0604030504040204" pitchFamily="34" charset="0"/>
              </a:rPr>
              <a:t> de </a:t>
            </a:r>
            <a:r>
              <a:rPr lang="en-US" dirty="0" err="1" smtClean="0">
                <a:latin typeface="MS Shell Dlg 2" panose="020B0604030504040204" pitchFamily="34" charset="0"/>
              </a:rPr>
              <a:t>concordancia</a:t>
            </a:r>
            <a:r>
              <a:rPr lang="en-US" dirty="0" smtClean="0">
                <a:latin typeface="MS Shell Dlg 2" panose="020B0604030504040204" pitchFamily="34" charset="0"/>
              </a:rPr>
              <a:t> entre </a:t>
            </a:r>
            <a:r>
              <a:rPr lang="en-US" dirty="0" err="1" smtClean="0">
                <a:latin typeface="MS Shell Dlg 2" panose="020B0604030504040204" pitchFamily="34" charset="0"/>
              </a:rPr>
              <a:t>duas</a:t>
            </a:r>
            <a:r>
              <a:rPr lang="en-US" dirty="0" smtClean="0">
                <a:latin typeface="MS Shell Dlg 2" panose="020B0604030504040204" pitchFamily="34" charset="0"/>
              </a:rPr>
              <a:t> </a:t>
            </a:r>
            <a:r>
              <a:rPr lang="en-US" dirty="0" err="1" smtClean="0">
                <a:latin typeface="MS Shell Dlg 2" panose="020B0604030504040204" pitchFamily="34" charset="0"/>
              </a:rPr>
              <a:t>ou</a:t>
            </a:r>
            <a:r>
              <a:rPr lang="en-US" dirty="0" smtClean="0">
                <a:latin typeface="MS Shell Dlg 2" panose="020B0604030504040204" pitchFamily="34" charset="0"/>
              </a:rPr>
              <a:t> </a:t>
            </a:r>
            <a:r>
              <a:rPr lang="en-US" dirty="0" err="1" smtClean="0">
                <a:latin typeface="MS Shell Dlg 2" panose="020B0604030504040204" pitchFamily="34" charset="0"/>
              </a:rPr>
              <a:t>mais</a:t>
            </a:r>
            <a:r>
              <a:rPr lang="en-US" dirty="0" smtClean="0">
                <a:latin typeface="MS Shell Dlg 2" panose="020B0604030504040204" pitchFamily="34" charset="0"/>
              </a:rPr>
              <a:t> </a:t>
            </a:r>
            <a:r>
              <a:rPr lang="en-US" dirty="0" err="1" smtClean="0">
                <a:latin typeface="MS Shell Dlg 2" panose="020B0604030504040204" pitchFamily="34" charset="0"/>
              </a:rPr>
              <a:t>transcrições</a:t>
            </a:r>
            <a:r>
              <a:rPr lang="en-US" dirty="0" smtClean="0">
                <a:latin typeface="MS Shell Dlg 2" panose="020B0604030504040204" pitchFamily="34" charset="0"/>
              </a:rPr>
              <a:t> </a:t>
            </a:r>
            <a:r>
              <a:rPr lang="en-US" dirty="0" err="1" smtClean="0">
                <a:latin typeface="MS Shell Dlg 2" panose="020B0604030504040204" pitchFamily="34" charset="0"/>
              </a:rPr>
              <a:t>categóricas</a:t>
            </a:r>
            <a:r>
              <a:rPr lang="en-US" dirty="0" smtClean="0">
                <a:latin typeface="MS Shell Dlg 2" panose="020B0604030504040204" pitchFamily="34" charset="0"/>
              </a:rPr>
              <a:t> de um video.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a:solidFill>
                  <a:srgbClr val="FF0000"/>
                </a:solidFill>
                <a:latin typeface="MS Shell Dlg 2" panose="020B0604030504040204" pitchFamily="34" charset="0"/>
              </a:rPr>
              <a:t>Etografia</a:t>
            </a:r>
            <a:r>
              <a:rPr lang="en-US" dirty="0">
                <a:solidFill>
                  <a:srgbClr val="FF0000"/>
                </a:solidFill>
                <a:latin typeface="MS Shell Dlg 2" panose="020B0604030504040204" pitchFamily="34" charset="0"/>
              </a:rPr>
              <a:t> file (.</a:t>
            </a:r>
            <a:r>
              <a:rPr lang="en-US" dirty="0" err="1">
                <a:solidFill>
                  <a:srgbClr val="FF0000"/>
                </a:solidFill>
                <a:latin typeface="MS Shell Dlg 2" panose="020B0604030504040204" pitchFamily="34" charset="0"/>
              </a:rPr>
              <a:t>etoxml</a:t>
            </a:r>
            <a:r>
              <a:rPr lang="en-US" dirty="0">
                <a:solidFill>
                  <a:srgbClr val="FF0000"/>
                </a:solidFill>
                <a:latin typeface="MS Shell Dlg 2" panose="020B0604030504040204" pitchFamily="34" charset="0"/>
              </a:rPr>
              <a:t>).</a:t>
            </a:r>
          </a:p>
        </p:txBody>
      </p:sp>
    </p:spTree>
    <p:extLst>
      <p:ext uri="{BB962C8B-B14F-4D97-AF65-F5344CB8AC3E}">
        <p14:creationId xmlns:p14="http://schemas.microsoft.com/office/powerpoint/2010/main" val="4284372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063" y="274638"/>
            <a:ext cx="6779233" cy="6358301"/>
          </a:xfrm>
        </p:spPr>
      </p:pic>
      <p:sp>
        <p:nvSpPr>
          <p:cNvPr id="5" name="Retângulo 5"/>
          <p:cNvSpPr/>
          <p:nvPr/>
        </p:nvSpPr>
        <p:spPr>
          <a:xfrm>
            <a:off x="904764" y="3051138"/>
            <a:ext cx="5467436" cy="13859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o método utilizado para analisar a concordância entre as transcrições </a:t>
            </a:r>
            <a:r>
              <a:rPr lang="pt-BR" sz="1200" dirty="0" err="1" smtClean="0"/>
              <a:t>Etograficas</a:t>
            </a:r>
            <a:r>
              <a:rPr lang="pt-BR" sz="1200" dirty="0" smtClean="0"/>
              <a:t>. Para a análise entre 2 transcrições pressione o botão “</a:t>
            </a:r>
            <a:r>
              <a:rPr lang="pt-BR" sz="1200" dirty="0" err="1" smtClean="0"/>
              <a:t>Kohen</a:t>
            </a:r>
            <a:r>
              <a:rPr lang="pt-BR" sz="1200" dirty="0" smtClean="0"/>
              <a:t> </a:t>
            </a:r>
            <a:r>
              <a:rPr lang="pt-BR" sz="1200" dirty="0" err="1" smtClean="0"/>
              <a:t>Kappa</a:t>
            </a:r>
            <a:r>
              <a:rPr lang="pt-BR" sz="1200" dirty="0" smtClean="0"/>
              <a:t>” e para análise de  duas ou mais transcrições pressione o botão “</a:t>
            </a:r>
            <a:r>
              <a:rPr lang="pt-BR" sz="1200" dirty="0" err="1" smtClean="0"/>
              <a:t>Fless</a:t>
            </a:r>
            <a:r>
              <a:rPr lang="pt-BR" sz="1200" dirty="0" smtClean="0"/>
              <a:t> </a:t>
            </a:r>
            <a:r>
              <a:rPr lang="pt-BR" sz="1200" dirty="0" err="1" smtClean="0"/>
              <a:t>Kappa</a:t>
            </a:r>
            <a:r>
              <a:rPr lang="pt-BR" sz="1200" dirty="0" smtClean="0"/>
              <a:t>”.</a:t>
            </a:r>
            <a:endParaRPr lang="pt-BR" sz="1200" dirty="0"/>
          </a:p>
        </p:txBody>
      </p:sp>
    </p:spTree>
    <p:extLst>
      <p:ext uri="{BB962C8B-B14F-4D97-AF65-F5344CB8AC3E}">
        <p14:creationId xmlns:p14="http://schemas.microsoft.com/office/powerpoint/2010/main" val="12421881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7419" y="274638"/>
            <a:ext cx="6829206" cy="6394722"/>
          </a:xfrm>
        </p:spPr>
      </p:pic>
      <p:sp>
        <p:nvSpPr>
          <p:cNvPr id="5" name="Retângulo 5"/>
          <p:cNvSpPr/>
          <p:nvPr/>
        </p:nvSpPr>
        <p:spPr>
          <a:xfrm>
            <a:off x="1115616" y="4005064"/>
            <a:ext cx="5397912" cy="1584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Passo 1: Carregue as transcrições </a:t>
            </a:r>
            <a:r>
              <a:rPr lang="pt-BR" sz="1200" dirty="0" err="1" smtClean="0"/>
              <a:t>Etograficas</a:t>
            </a:r>
            <a:r>
              <a:rPr lang="pt-BR" sz="1200" dirty="0" smtClean="0"/>
              <a:t>.</a:t>
            </a:r>
            <a:endParaRPr lang="pt-BR" sz="1200" dirty="0"/>
          </a:p>
        </p:txBody>
      </p:sp>
    </p:spTree>
    <p:extLst>
      <p:ext uri="{BB962C8B-B14F-4D97-AF65-F5344CB8AC3E}">
        <p14:creationId xmlns:p14="http://schemas.microsoft.com/office/powerpoint/2010/main" val="3348152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68436"/>
            <a:ext cx="6681134" cy="6328916"/>
          </a:xfrm>
        </p:spPr>
      </p:pic>
      <p:sp>
        <p:nvSpPr>
          <p:cNvPr id="5" name="Retângulo 5"/>
          <p:cNvSpPr/>
          <p:nvPr/>
        </p:nvSpPr>
        <p:spPr>
          <a:xfrm>
            <a:off x="1259632" y="4005064"/>
            <a:ext cx="5040560" cy="17281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Fless</a:t>
            </a:r>
            <a:r>
              <a:rPr lang="pt-BR" sz="1200" dirty="0" smtClean="0"/>
              <a:t> Análise” para fazer a análise de concordância entre  as transcrições abertas. </a:t>
            </a:r>
            <a:endParaRPr lang="pt-BR" sz="1200" dirty="0"/>
          </a:p>
        </p:txBody>
      </p:sp>
    </p:spTree>
    <p:extLst>
      <p:ext uri="{BB962C8B-B14F-4D97-AF65-F5344CB8AC3E}">
        <p14:creationId xmlns:p14="http://schemas.microsoft.com/office/powerpoint/2010/main" val="2839172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6770232" cy="6394722"/>
          </a:xfrm>
        </p:spPr>
      </p:pic>
    </p:spTree>
    <p:extLst>
      <p:ext uri="{BB962C8B-B14F-4D97-AF65-F5344CB8AC3E}">
        <p14:creationId xmlns:p14="http://schemas.microsoft.com/office/powerpoint/2010/main" val="3675997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31590" cy="732034"/>
          </a:xfrm>
        </p:spPr>
        <p:txBody>
          <a:bodyPr>
            <a:normAutofit fontScale="90000"/>
          </a:bodyPr>
          <a:lstStyle/>
          <a:p>
            <a:endParaRPr lang="pt-BR" dirty="0"/>
          </a:p>
        </p:txBody>
      </p:sp>
      <p:sp>
        <p:nvSpPr>
          <p:cNvPr id="3" name="Content Placeholder 2"/>
          <p:cNvSpPr>
            <a:spLocks noGrp="1"/>
          </p:cNvSpPr>
          <p:nvPr>
            <p:ph idx="1"/>
          </p:nvPr>
        </p:nvSpPr>
        <p:spPr>
          <a:xfrm>
            <a:off x="457200" y="1600201"/>
            <a:ext cx="6331590" cy="2898650"/>
          </a:xfrm>
        </p:spPr>
        <p:txBody>
          <a:bodyPr/>
          <a:lstStyle/>
          <a:p>
            <a:endParaRPr lang="pt-BR" dirty="0"/>
          </a:p>
        </p:txBody>
      </p:sp>
      <p:pic>
        <p:nvPicPr>
          <p:cNvPr id="4" name="Content Placeholder 3"/>
          <p:cNvPicPr>
            <a:picLocks noChangeAspect="1"/>
          </p:cNvPicPr>
          <p:nvPr/>
        </p:nvPicPr>
        <p:blipFill>
          <a:blip r:embed="rId2" cstate="print"/>
          <a:stretch>
            <a:fillRect/>
          </a:stretch>
        </p:blipFill>
        <p:spPr>
          <a:xfrm>
            <a:off x="15779" y="326819"/>
            <a:ext cx="6768752" cy="4930657"/>
          </a:xfrm>
          <a:prstGeom prst="rect">
            <a:avLst/>
          </a:prstGeom>
        </p:spPr>
      </p:pic>
      <p:sp>
        <p:nvSpPr>
          <p:cNvPr id="5" name="Retângulo 3"/>
          <p:cNvSpPr/>
          <p:nvPr/>
        </p:nvSpPr>
        <p:spPr>
          <a:xfrm>
            <a:off x="467544" y="3698117"/>
            <a:ext cx="3767244" cy="645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Em help clique em </a:t>
            </a:r>
            <a:r>
              <a:rPr lang="pt-BR" sz="1200" dirty="0" err="1" smtClean="0"/>
              <a:t>Registration</a:t>
            </a:r>
            <a:r>
              <a:rPr lang="pt-BR" sz="1200" dirty="0" smtClean="0"/>
              <a:t> Box , depois clique duas vezes no item “</a:t>
            </a:r>
            <a:r>
              <a:rPr lang="pt-BR" sz="1200" dirty="0" err="1" smtClean="0"/>
              <a:t>Register</a:t>
            </a:r>
            <a:r>
              <a:rPr lang="pt-BR" sz="1200" dirty="0" smtClean="0"/>
              <a:t> </a:t>
            </a:r>
            <a:r>
              <a:rPr lang="pt-BR" sz="1200" dirty="0" err="1" smtClean="0"/>
              <a:t>User</a:t>
            </a:r>
            <a:r>
              <a:rPr lang="pt-BR" sz="1200" dirty="0" smtClean="0"/>
              <a:t>” para obter ajuda sobre os passo de registro de um novo usuário. </a:t>
            </a:r>
            <a:endParaRPr lang="pt-BR" sz="1200" dirty="0"/>
          </a:p>
        </p:txBody>
      </p:sp>
      <p:sp>
        <p:nvSpPr>
          <p:cNvPr id="6" name="Retângulo 7"/>
          <p:cNvSpPr/>
          <p:nvPr/>
        </p:nvSpPr>
        <p:spPr>
          <a:xfrm>
            <a:off x="1691680" y="2581960"/>
            <a:ext cx="1024912"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smtClean="0"/>
              <a:t>Ira ser excluído X</a:t>
            </a:r>
            <a:endParaRPr lang="pt-BR" sz="800" dirty="0"/>
          </a:p>
        </p:txBody>
      </p:sp>
      <p:sp>
        <p:nvSpPr>
          <p:cNvPr id="7" name="Retângulo 7"/>
          <p:cNvSpPr/>
          <p:nvPr/>
        </p:nvSpPr>
        <p:spPr>
          <a:xfrm>
            <a:off x="633089" y="1988840"/>
            <a:ext cx="914111"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err="1" smtClean="0"/>
              <a:t>Register</a:t>
            </a:r>
            <a:r>
              <a:rPr lang="pt-BR" sz="800" dirty="0" smtClean="0"/>
              <a:t>  a </a:t>
            </a:r>
            <a:r>
              <a:rPr lang="pt-BR" sz="800" dirty="0" err="1" smtClean="0"/>
              <a:t>User</a:t>
            </a:r>
            <a:endParaRPr lang="pt-BR" sz="800" dirty="0"/>
          </a:p>
        </p:txBody>
      </p:sp>
      <p:sp>
        <p:nvSpPr>
          <p:cNvPr id="8" name="Retângulo 7"/>
          <p:cNvSpPr/>
          <p:nvPr/>
        </p:nvSpPr>
        <p:spPr>
          <a:xfrm>
            <a:off x="633089" y="2355182"/>
            <a:ext cx="914111" cy="153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800" dirty="0" err="1" smtClean="0"/>
              <a:t>Load</a:t>
            </a:r>
            <a:r>
              <a:rPr lang="pt-BR" sz="800" dirty="0" smtClean="0"/>
              <a:t>  </a:t>
            </a:r>
            <a:r>
              <a:rPr lang="pt-BR" sz="800" dirty="0" err="1" smtClean="0"/>
              <a:t>User</a:t>
            </a:r>
            <a:endParaRPr lang="pt-BR" sz="800" dirty="0"/>
          </a:p>
        </p:txBody>
      </p:sp>
      <p:sp>
        <p:nvSpPr>
          <p:cNvPr id="9" name="CaixaDeTexto 8"/>
          <p:cNvSpPr txBox="1"/>
          <p:nvPr/>
        </p:nvSpPr>
        <p:spPr>
          <a:xfrm>
            <a:off x="-1980728" y="1844824"/>
            <a:ext cx="1664238" cy="1384995"/>
          </a:xfrm>
          <a:prstGeom prst="rect">
            <a:avLst/>
          </a:prstGeom>
          <a:noFill/>
        </p:spPr>
        <p:txBody>
          <a:bodyPr wrap="none" rtlCol="0">
            <a:spAutoFit/>
          </a:bodyPr>
          <a:lstStyle/>
          <a:p>
            <a:r>
              <a:rPr lang="pt-BR" sz="1050" dirty="0" err="1" smtClean="0"/>
              <a:t>Register</a:t>
            </a:r>
            <a:r>
              <a:rPr lang="pt-BR" sz="1050" dirty="0" smtClean="0"/>
              <a:t> new </a:t>
            </a:r>
            <a:r>
              <a:rPr lang="pt-BR" sz="1050" dirty="0" err="1"/>
              <a:t>u</a:t>
            </a:r>
            <a:r>
              <a:rPr lang="pt-BR" sz="1050" dirty="0" err="1" smtClean="0"/>
              <a:t>ser</a:t>
            </a:r>
            <a:endParaRPr lang="pt-BR" sz="1050" dirty="0" smtClean="0"/>
          </a:p>
          <a:p>
            <a:r>
              <a:rPr lang="pt-BR" sz="1050" dirty="0" err="1" smtClean="0"/>
              <a:t>Load</a:t>
            </a:r>
            <a:r>
              <a:rPr lang="pt-BR" sz="1050" dirty="0" smtClean="0"/>
              <a:t> </a:t>
            </a:r>
            <a:r>
              <a:rPr lang="pt-BR" sz="1050" dirty="0" err="1" smtClean="0"/>
              <a:t>user</a:t>
            </a:r>
            <a:endParaRPr lang="pt-BR" sz="1050" dirty="0" smtClean="0"/>
          </a:p>
          <a:p>
            <a:r>
              <a:rPr lang="pt-BR" sz="1050" dirty="0" err="1" smtClean="0"/>
              <a:t>Register</a:t>
            </a:r>
            <a:r>
              <a:rPr lang="pt-BR" sz="1050" dirty="0" smtClean="0"/>
              <a:t> </a:t>
            </a:r>
            <a:r>
              <a:rPr lang="pt-BR" sz="1050" dirty="0" err="1" smtClean="0"/>
              <a:t>behavioral</a:t>
            </a:r>
            <a:r>
              <a:rPr lang="pt-BR" sz="1050" dirty="0" smtClean="0"/>
              <a:t> </a:t>
            </a:r>
            <a:r>
              <a:rPr lang="pt-BR" sz="1050" dirty="0" err="1"/>
              <a:t>c</a:t>
            </a:r>
            <a:r>
              <a:rPr lang="pt-BR" sz="1050" dirty="0" err="1" smtClean="0"/>
              <a:t>atalog</a:t>
            </a:r>
            <a:endParaRPr lang="pt-BR" sz="1050" dirty="0" smtClean="0"/>
          </a:p>
          <a:p>
            <a:r>
              <a:rPr lang="pt-BR" sz="1050" dirty="0" err="1" smtClean="0"/>
              <a:t>Register</a:t>
            </a:r>
            <a:r>
              <a:rPr lang="pt-BR" sz="1050" dirty="0" smtClean="0"/>
              <a:t> </a:t>
            </a:r>
            <a:r>
              <a:rPr lang="pt-BR" sz="1050" dirty="0" err="1"/>
              <a:t>v</a:t>
            </a:r>
            <a:r>
              <a:rPr lang="pt-BR" sz="1050" dirty="0" err="1" smtClean="0"/>
              <a:t>ideo</a:t>
            </a:r>
            <a:r>
              <a:rPr lang="pt-BR" sz="1050" dirty="0" smtClean="0"/>
              <a:t> files</a:t>
            </a:r>
          </a:p>
          <a:p>
            <a:endParaRPr lang="pt-BR" sz="1050" dirty="0"/>
          </a:p>
          <a:p>
            <a:r>
              <a:rPr lang="pt-BR" sz="1050" i="1" dirty="0" smtClean="0"/>
              <a:t>Não use maiúsculas à toa</a:t>
            </a:r>
          </a:p>
          <a:p>
            <a:endParaRPr lang="pt-BR" sz="1050" dirty="0"/>
          </a:p>
          <a:p>
            <a:endParaRPr lang="pt-BR" sz="1050" dirty="0"/>
          </a:p>
        </p:txBody>
      </p:sp>
      <p:sp>
        <p:nvSpPr>
          <p:cNvPr id="11" name="Elipse 10"/>
          <p:cNvSpPr/>
          <p:nvPr/>
        </p:nvSpPr>
        <p:spPr>
          <a:xfrm>
            <a:off x="3404276" y="2028306"/>
            <a:ext cx="216023" cy="22091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Elipse 11"/>
          <p:cNvSpPr/>
          <p:nvPr/>
        </p:nvSpPr>
        <p:spPr>
          <a:xfrm>
            <a:off x="525077" y="1830141"/>
            <a:ext cx="1526643" cy="12388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5471592" y="5229200"/>
            <a:ext cx="3672408" cy="1200329"/>
          </a:xfrm>
          <a:prstGeom prst="rect">
            <a:avLst/>
          </a:prstGeom>
          <a:noFill/>
        </p:spPr>
        <p:txBody>
          <a:bodyPr wrap="square" rtlCol="0">
            <a:spAutoFit/>
          </a:bodyPr>
          <a:lstStyle/>
          <a:p>
            <a:r>
              <a:rPr lang="en-US" sz="800" dirty="0" smtClean="0"/>
              <a:t>Go to the </a:t>
            </a:r>
            <a:r>
              <a:rPr lang="en-US" sz="800" b="1" dirty="0" smtClean="0"/>
              <a:t>“Help Box” </a:t>
            </a:r>
            <a:r>
              <a:rPr lang="en-US" sz="800" dirty="0" smtClean="0"/>
              <a:t>and double-click </a:t>
            </a:r>
            <a:r>
              <a:rPr lang="en-US" sz="800" b="1" dirty="0" smtClean="0"/>
              <a:t>“Registration box”</a:t>
            </a:r>
            <a:r>
              <a:rPr lang="en-US" sz="800" dirty="0" smtClean="0"/>
              <a:t>  to get advice on why and how to register an user.</a:t>
            </a:r>
          </a:p>
          <a:p>
            <a:r>
              <a:rPr lang="en-US" sz="800" dirty="0" smtClean="0"/>
              <a:t>When you double-click an item of the Help ox, the pertinent button will turn </a:t>
            </a:r>
            <a:r>
              <a:rPr lang="en-US" sz="800" dirty="0" smtClean="0">
                <a:solidFill>
                  <a:srgbClr val="00B050"/>
                </a:solidFill>
              </a:rPr>
              <a:t>GREEN</a:t>
            </a:r>
            <a:r>
              <a:rPr lang="en-US" sz="800" dirty="0" smtClean="0"/>
              <a:t>. The buttons (or activities) that </a:t>
            </a:r>
            <a:r>
              <a:rPr lang="en-US" sz="800" b="1" dirty="0" smtClean="0"/>
              <a:t>are pre-requisites </a:t>
            </a:r>
            <a:r>
              <a:rPr lang="en-US" sz="800" dirty="0" smtClean="0"/>
              <a:t>for the intended activities in the </a:t>
            </a:r>
            <a:r>
              <a:rPr lang="en-US" sz="800" dirty="0" smtClean="0">
                <a:solidFill>
                  <a:srgbClr val="00B050"/>
                </a:solidFill>
              </a:rPr>
              <a:t>GREEN</a:t>
            </a:r>
            <a:r>
              <a:rPr lang="en-US" sz="800" dirty="0" smtClean="0"/>
              <a:t>  button will turn </a:t>
            </a:r>
            <a:r>
              <a:rPr lang="en-US" sz="800" dirty="0" smtClean="0">
                <a:solidFill>
                  <a:srgbClr val="FF0000"/>
                </a:solidFill>
              </a:rPr>
              <a:t>RED</a:t>
            </a:r>
            <a:r>
              <a:rPr lang="en-US" sz="800" dirty="0" smtClean="0"/>
              <a:t> . Execute these activities </a:t>
            </a:r>
            <a:r>
              <a:rPr lang="en-US" sz="800" b="1" dirty="0" smtClean="0"/>
              <a:t>before using </a:t>
            </a:r>
            <a:r>
              <a:rPr lang="en-US" sz="800" dirty="0" smtClean="0"/>
              <a:t>the </a:t>
            </a:r>
            <a:r>
              <a:rPr lang="en-US" sz="800" dirty="0" smtClean="0">
                <a:solidFill>
                  <a:srgbClr val="00B050"/>
                </a:solidFill>
              </a:rPr>
              <a:t>GREEN </a:t>
            </a:r>
            <a:r>
              <a:rPr lang="en-US" sz="800" dirty="0" smtClean="0"/>
              <a:t>button. </a:t>
            </a:r>
          </a:p>
          <a:p>
            <a:r>
              <a:rPr lang="en-US" sz="800" dirty="0" smtClean="0"/>
              <a:t>The buttons (or activities) that </a:t>
            </a:r>
            <a:r>
              <a:rPr lang="en-US" sz="800" b="1" dirty="0" smtClean="0"/>
              <a:t>are  optional </a:t>
            </a:r>
            <a:r>
              <a:rPr lang="en-US" sz="800" dirty="0" smtClean="0"/>
              <a:t>for the intended activities in the </a:t>
            </a:r>
            <a:r>
              <a:rPr lang="en-US" sz="800" dirty="0" smtClean="0">
                <a:solidFill>
                  <a:srgbClr val="00B050"/>
                </a:solidFill>
              </a:rPr>
              <a:t>GREEN</a:t>
            </a:r>
            <a:r>
              <a:rPr lang="en-US" sz="800" dirty="0" smtClean="0"/>
              <a:t>  button will turn </a:t>
            </a:r>
            <a:r>
              <a:rPr lang="en-US" sz="800" dirty="0" smtClean="0">
                <a:solidFill>
                  <a:srgbClr val="0070C0"/>
                </a:solidFill>
              </a:rPr>
              <a:t>BLUE</a:t>
            </a:r>
            <a:r>
              <a:rPr lang="en-US" sz="800" dirty="0" smtClean="0"/>
              <a:t> </a:t>
            </a:r>
          </a:p>
          <a:p>
            <a:r>
              <a:rPr lang="en-US" sz="800" dirty="0" smtClean="0"/>
              <a:t>Do the same for the other buttons.</a:t>
            </a:r>
            <a:endParaRPr lang="en-US" sz="800" dirty="0"/>
          </a:p>
        </p:txBody>
      </p:sp>
      <p:sp>
        <p:nvSpPr>
          <p:cNvPr id="14" name="Elipse 13"/>
          <p:cNvSpPr/>
          <p:nvPr/>
        </p:nvSpPr>
        <p:spPr>
          <a:xfrm>
            <a:off x="3332266" y="2852935"/>
            <a:ext cx="360041" cy="3192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15"/>
          <p:cNvCxnSpPr/>
          <p:nvPr/>
        </p:nvCxnSpPr>
        <p:spPr>
          <a:xfrm flipV="1">
            <a:off x="3707904" y="1830141"/>
            <a:ext cx="3744416" cy="1022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flipV="1">
            <a:off x="3599891" y="1412776"/>
            <a:ext cx="3636405" cy="624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p:nvPr/>
        </p:nvCxnSpPr>
        <p:spPr>
          <a:xfrm>
            <a:off x="5076056" y="4221088"/>
            <a:ext cx="1368152"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7243762" y="1228110"/>
            <a:ext cx="1000646" cy="430887"/>
          </a:xfrm>
          <a:prstGeom prst="rect">
            <a:avLst/>
          </a:prstGeom>
          <a:noFill/>
        </p:spPr>
        <p:txBody>
          <a:bodyPr wrap="square" rtlCol="0">
            <a:spAutoFit/>
          </a:bodyPr>
          <a:lstStyle/>
          <a:p>
            <a:r>
              <a:rPr lang="en-US" sz="1050" dirty="0" err="1" smtClean="0"/>
              <a:t>Remova</a:t>
            </a:r>
            <a:r>
              <a:rPr lang="en-US" sz="1050" dirty="0" smtClean="0"/>
              <a:t> o </a:t>
            </a:r>
            <a:r>
              <a:rPr lang="en-US" sz="1050" dirty="0" err="1" smtClean="0"/>
              <a:t>artigo</a:t>
            </a:r>
            <a:r>
              <a:rPr lang="en-US" sz="1050" dirty="0" smtClean="0"/>
              <a:t> “a”</a:t>
            </a:r>
            <a:endParaRPr lang="en-US" sz="1050" dirty="0"/>
          </a:p>
        </p:txBody>
      </p:sp>
      <p:sp>
        <p:nvSpPr>
          <p:cNvPr id="22" name="CaixaDeTexto 21"/>
          <p:cNvSpPr txBox="1"/>
          <p:nvPr/>
        </p:nvSpPr>
        <p:spPr>
          <a:xfrm>
            <a:off x="7420849" y="1711199"/>
            <a:ext cx="1000646" cy="253916"/>
          </a:xfrm>
          <a:prstGeom prst="rect">
            <a:avLst/>
          </a:prstGeom>
          <a:noFill/>
        </p:spPr>
        <p:txBody>
          <a:bodyPr wrap="square" rtlCol="0">
            <a:spAutoFit/>
          </a:bodyPr>
          <a:lstStyle/>
          <a:p>
            <a:r>
              <a:rPr lang="en-US" sz="1050" dirty="0" smtClean="0"/>
              <a:t>behavioral</a:t>
            </a:r>
            <a:endParaRPr lang="en-US" sz="1050" dirty="0"/>
          </a:p>
        </p:txBody>
      </p:sp>
      <p:sp>
        <p:nvSpPr>
          <p:cNvPr id="23" name="Elipse 22"/>
          <p:cNvSpPr/>
          <p:nvPr/>
        </p:nvSpPr>
        <p:spPr>
          <a:xfrm>
            <a:off x="5148064" y="2852936"/>
            <a:ext cx="936104" cy="3192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p:cNvCxnSpPr/>
          <p:nvPr/>
        </p:nvCxnSpPr>
        <p:spPr>
          <a:xfrm flipV="1">
            <a:off x="5832140" y="2792148"/>
            <a:ext cx="1512168" cy="27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7380312" y="2608793"/>
            <a:ext cx="1763688" cy="253916"/>
          </a:xfrm>
          <a:prstGeom prst="rect">
            <a:avLst/>
          </a:prstGeom>
          <a:noFill/>
        </p:spPr>
        <p:txBody>
          <a:bodyPr wrap="square" rtlCol="0">
            <a:spAutoFit/>
          </a:bodyPr>
          <a:lstStyle/>
          <a:p>
            <a:r>
              <a:rPr lang="en-US" sz="1050" dirty="0" smtClean="0"/>
              <a:t>A single-behavior video file</a:t>
            </a:r>
            <a:endParaRPr lang="en-US" sz="1050" dirty="0"/>
          </a:p>
        </p:txBody>
      </p:sp>
      <p:sp>
        <p:nvSpPr>
          <p:cNvPr id="27" name="Elipse 26"/>
          <p:cNvSpPr/>
          <p:nvPr/>
        </p:nvSpPr>
        <p:spPr>
          <a:xfrm>
            <a:off x="4571999" y="3871043"/>
            <a:ext cx="1872209" cy="859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6876256" y="3409378"/>
            <a:ext cx="2267744" cy="276999"/>
          </a:xfrm>
          <a:prstGeom prst="rect">
            <a:avLst/>
          </a:prstGeom>
          <a:noFill/>
        </p:spPr>
        <p:txBody>
          <a:bodyPr wrap="square" rtlCol="0">
            <a:spAutoFit/>
          </a:bodyPr>
          <a:lstStyle/>
          <a:p>
            <a:r>
              <a:rPr lang="en-US" sz="1200" dirty="0" smtClean="0"/>
              <a:t>Let’s talk……</a:t>
            </a:r>
            <a:endParaRPr lang="en-US" sz="1200" dirty="0"/>
          </a:p>
        </p:txBody>
      </p:sp>
      <p:cxnSp>
        <p:nvCxnSpPr>
          <p:cNvPr id="30" name="Conector de seta reta 29"/>
          <p:cNvCxnSpPr/>
          <p:nvPr/>
        </p:nvCxnSpPr>
        <p:spPr>
          <a:xfrm flipV="1">
            <a:off x="6444208" y="3549134"/>
            <a:ext cx="1224136" cy="75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a:stCxn id="12" idx="4"/>
            <a:endCxn id="9" idx="0"/>
          </p:cNvCxnSpPr>
          <p:nvPr/>
        </p:nvCxnSpPr>
        <p:spPr>
          <a:xfrm flipH="1" flipV="1">
            <a:off x="-1148609" y="1844824"/>
            <a:ext cx="2437008"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539552" y="5042118"/>
            <a:ext cx="3672408" cy="1815882"/>
          </a:xfrm>
          <a:prstGeom prst="rect">
            <a:avLst/>
          </a:prstGeom>
          <a:noFill/>
        </p:spPr>
        <p:txBody>
          <a:bodyPr wrap="square" rtlCol="0">
            <a:spAutoFit/>
          </a:bodyPr>
          <a:lstStyle/>
          <a:p>
            <a:r>
              <a:rPr lang="en-US" sz="800" dirty="0" smtClean="0"/>
              <a:t>Start in this window by </a:t>
            </a:r>
          </a:p>
          <a:p>
            <a:r>
              <a:rPr lang="en-US" sz="800" dirty="0" smtClean="0"/>
              <a:t>(</a:t>
            </a:r>
            <a:r>
              <a:rPr lang="en-US" sz="800" b="1" dirty="0" smtClean="0"/>
              <a:t>Registration box</a:t>
            </a:r>
            <a:r>
              <a:rPr lang="en-US" sz="800" dirty="0" smtClean="0"/>
              <a:t>): </a:t>
            </a:r>
          </a:p>
          <a:p>
            <a:r>
              <a:rPr lang="en-US" sz="800" dirty="0" smtClean="0"/>
              <a:t>                    . registering (if you </a:t>
            </a:r>
            <a:r>
              <a:rPr lang="en-US" sz="800" dirty="0" err="1" smtClean="0"/>
              <a:t>did’t</a:t>
            </a:r>
            <a:r>
              <a:rPr lang="en-US" sz="800" dirty="0" smtClean="0"/>
              <a:t> before) a new user, a new catalog and a new video file, as well as loading your “user code”, or</a:t>
            </a:r>
          </a:p>
          <a:p>
            <a:r>
              <a:rPr lang="en-US" sz="800" dirty="0" smtClean="0"/>
              <a:t>(</a:t>
            </a:r>
            <a:r>
              <a:rPr lang="en-US" sz="800" b="1" dirty="0" smtClean="0"/>
              <a:t>Video Management tools</a:t>
            </a:r>
            <a:r>
              <a:rPr lang="en-US" sz="800" dirty="0" smtClean="0"/>
              <a:t>): </a:t>
            </a:r>
          </a:p>
          <a:p>
            <a:r>
              <a:rPr lang="en-US" sz="800" dirty="0" smtClean="0"/>
              <a:t>                         .</a:t>
            </a:r>
            <a:r>
              <a:rPr lang="en-US" sz="800" b="1" dirty="0" smtClean="0"/>
              <a:t>Build </a:t>
            </a:r>
            <a:r>
              <a:rPr lang="en-US" sz="800" dirty="0" smtClean="0"/>
              <a:t>a video file list, for batch processing of video files for the “blinding” module</a:t>
            </a:r>
          </a:p>
          <a:p>
            <a:r>
              <a:rPr lang="en-US" sz="800" dirty="0" smtClean="0"/>
              <a:t>                          .</a:t>
            </a:r>
            <a:r>
              <a:rPr lang="en-US" sz="800" b="1" dirty="0" smtClean="0"/>
              <a:t>Blind</a:t>
            </a:r>
            <a:r>
              <a:rPr lang="en-US" sz="800" dirty="0" smtClean="0"/>
              <a:t> the video file, by automatically recreating a copy of the original file  with its name changed and without </a:t>
            </a:r>
            <a:r>
              <a:rPr lang="en-US" sz="800" dirty="0" err="1" smtClean="0"/>
              <a:t>clackette</a:t>
            </a:r>
            <a:r>
              <a:rPr lang="en-US" sz="800" dirty="0" smtClean="0"/>
              <a:t> information in the beginning of the file. This copy can be used in blind analysis procedures, and it identity can be </a:t>
            </a:r>
            <a:r>
              <a:rPr lang="en-US" sz="800" b="1" dirty="0" smtClean="0"/>
              <a:t>unveiled</a:t>
            </a:r>
            <a:r>
              <a:rPr lang="en-US" sz="800" dirty="0" smtClean="0"/>
              <a:t> after the ethography.</a:t>
            </a:r>
          </a:p>
          <a:p>
            <a:r>
              <a:rPr lang="en-US" sz="800" dirty="0" smtClean="0"/>
              <a:t>                            .</a:t>
            </a:r>
            <a:r>
              <a:rPr lang="en-US" sz="800" b="1" dirty="0" smtClean="0"/>
              <a:t>Build a new video file </a:t>
            </a:r>
            <a:r>
              <a:rPr lang="en-US" sz="800" dirty="0" smtClean="0"/>
              <a:t>composed only by segments (e.g., samples containing only a certain behavioral category) selected from an original video file. </a:t>
            </a:r>
          </a:p>
          <a:p>
            <a:endParaRPr lang="en-US" sz="800" dirty="0"/>
          </a:p>
        </p:txBody>
      </p:sp>
      <p:cxnSp>
        <p:nvCxnSpPr>
          <p:cNvPr id="36" name="Conector de seta reta 35"/>
          <p:cNvCxnSpPr>
            <a:endCxn id="34" idx="0"/>
          </p:cNvCxnSpPr>
          <p:nvPr/>
        </p:nvCxnSpPr>
        <p:spPr>
          <a:xfrm flipH="1">
            <a:off x="2375756" y="3961998"/>
            <a:ext cx="18002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305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6430" y="274638"/>
            <a:ext cx="6655850" cy="6286684"/>
          </a:xfrm>
        </p:spPr>
      </p:pic>
    </p:spTree>
    <p:extLst>
      <p:ext uri="{BB962C8B-B14F-4D97-AF65-F5344CB8AC3E}">
        <p14:creationId xmlns:p14="http://schemas.microsoft.com/office/powerpoint/2010/main" val="3029601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7200"/>
            <a:ext cx="6575593" cy="6178698"/>
          </a:xfrm>
        </p:spPr>
      </p:pic>
      <p:sp>
        <p:nvSpPr>
          <p:cNvPr id="5" name="Retângulo 5"/>
          <p:cNvSpPr/>
          <p:nvPr/>
        </p:nvSpPr>
        <p:spPr>
          <a:xfrm>
            <a:off x="1043608" y="4005064"/>
            <a:ext cx="5040560" cy="17281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botão </a:t>
            </a:r>
            <a:r>
              <a:rPr lang="pt-BR" sz="1200" dirty="0" smtClean="0"/>
              <a:t>“</a:t>
            </a:r>
            <a:r>
              <a:rPr lang="pt-BR" sz="1200" dirty="0" err="1" smtClean="0"/>
              <a:t>Kohone</a:t>
            </a:r>
            <a:r>
              <a:rPr lang="pt-BR" sz="1200" dirty="0" smtClean="0"/>
              <a:t> Analise” </a:t>
            </a:r>
            <a:r>
              <a:rPr lang="pt-BR" sz="1200" dirty="0"/>
              <a:t>para fazer a análise de concordância entre  as transcrições abertas. </a:t>
            </a:r>
          </a:p>
        </p:txBody>
      </p:sp>
    </p:spTree>
    <p:extLst>
      <p:ext uri="{BB962C8B-B14F-4D97-AF65-F5344CB8AC3E}">
        <p14:creationId xmlns:p14="http://schemas.microsoft.com/office/powerpoint/2010/main" val="418039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689" y="274638"/>
            <a:ext cx="6882851" cy="6466730"/>
          </a:xfrm>
        </p:spPr>
      </p:pic>
      <p:sp>
        <p:nvSpPr>
          <p:cNvPr id="5" name="Retângulo 5"/>
          <p:cNvSpPr/>
          <p:nvPr/>
        </p:nvSpPr>
        <p:spPr>
          <a:xfrm>
            <a:off x="1115616" y="4221088"/>
            <a:ext cx="5400600" cy="1440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a:t>Passo 1: Carregue as transcrições Etograficas.</a:t>
            </a:r>
            <a:endParaRPr lang="pt-BR" sz="1200" dirty="0"/>
          </a:p>
        </p:txBody>
      </p:sp>
    </p:spTree>
    <p:extLst>
      <p:ext uri="{BB962C8B-B14F-4D97-AF65-F5344CB8AC3E}">
        <p14:creationId xmlns:p14="http://schemas.microsoft.com/office/powerpoint/2010/main" val="4254143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6563072" cy="6178266"/>
          </a:xfrm>
        </p:spPr>
      </p:pic>
    </p:spTree>
    <p:extLst>
      <p:ext uri="{BB962C8B-B14F-4D97-AF65-F5344CB8AC3E}">
        <p14:creationId xmlns:p14="http://schemas.microsoft.com/office/powerpoint/2010/main" val="2163854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476672"/>
            <a:ext cx="6275040" cy="5896903"/>
          </a:xfrm>
        </p:spPr>
      </p:pic>
    </p:spTree>
    <p:extLst>
      <p:ext uri="{BB962C8B-B14F-4D97-AF65-F5344CB8AC3E}">
        <p14:creationId xmlns:p14="http://schemas.microsoft.com/office/powerpoint/2010/main" val="6144036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199" y="287283"/>
            <a:ext cx="6649599" cy="6238061"/>
          </a:xfrm>
        </p:spPr>
      </p:pic>
    </p:spTree>
    <p:extLst>
      <p:ext uri="{BB962C8B-B14F-4D97-AF65-F5344CB8AC3E}">
        <p14:creationId xmlns:p14="http://schemas.microsoft.com/office/powerpoint/2010/main" val="2128385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de Transição</a:t>
            </a:r>
            <a:endParaRPr lang="pt-BR" dirty="0"/>
          </a:p>
        </p:txBody>
      </p:sp>
      <p:sp>
        <p:nvSpPr>
          <p:cNvPr id="4" name="Retângulo 3"/>
          <p:cNvSpPr/>
          <p:nvPr/>
        </p:nvSpPr>
        <p:spPr>
          <a:xfrm>
            <a:off x="611560" y="1772816"/>
            <a:ext cx="7344816" cy="1477328"/>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err="1" smtClean="0">
                <a:solidFill>
                  <a:srgbClr val="00AC00"/>
                </a:solidFill>
                <a:latin typeface="MS Shell Dlg 2" panose="020B0604030504040204" pitchFamily="34" charset="0"/>
              </a:rPr>
              <a:t>Análise</a:t>
            </a:r>
            <a:r>
              <a:rPr lang="en-US" b="1" dirty="0" smtClean="0">
                <a:solidFill>
                  <a:srgbClr val="00AC00"/>
                </a:solidFill>
                <a:latin typeface="MS Shell Dlg 2" panose="020B0604030504040204" pitchFamily="34" charset="0"/>
              </a:rPr>
              <a:t> </a:t>
            </a:r>
            <a:r>
              <a:rPr lang="en-US" b="1" dirty="0">
                <a:solidFill>
                  <a:srgbClr val="00AC00"/>
                </a:solidFill>
                <a:latin typeface="MS Shell Dlg 2" panose="020B0604030504040204" pitchFamily="34" charset="0"/>
              </a:rPr>
              <a:t>de </a:t>
            </a:r>
            <a:r>
              <a:rPr lang="en-US" b="1" dirty="0" err="1" smtClean="0">
                <a:solidFill>
                  <a:srgbClr val="00AC00"/>
                </a:solidFill>
                <a:latin typeface="MS Shell Dlg 2" panose="020B0604030504040204" pitchFamily="34" charset="0"/>
              </a:rPr>
              <a:t>Transição</a:t>
            </a:r>
            <a:r>
              <a:rPr lang="en-US" b="1" dirty="0" smtClean="0">
                <a:solidFill>
                  <a:srgbClr val="00AC00"/>
                </a:solidFill>
                <a:latin typeface="MS Shell Dlg 2" panose="020B0604030504040204" pitchFamily="34" charset="0"/>
              </a:rPr>
              <a:t> button</a:t>
            </a:r>
            <a:r>
              <a:rPr lang="en-US" dirty="0" smtClean="0">
                <a:latin typeface="MS Shell Dlg 2" panose="020B0604030504040204" pitchFamily="34" charset="0"/>
              </a:rPr>
              <a:t> </a:t>
            </a:r>
            <a:r>
              <a:rPr lang="en-US" dirty="0" err="1" smtClean="0">
                <a:latin typeface="MS Shell Dlg 2" panose="020B0604030504040204" pitchFamily="34" charset="0"/>
              </a:rPr>
              <a:t>você</a:t>
            </a:r>
            <a:r>
              <a:rPr lang="en-US" dirty="0" smtClean="0">
                <a:latin typeface="MS Shell Dlg 2" panose="020B0604030504040204" pitchFamily="34" charset="0"/>
              </a:rPr>
              <a:t>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fazer</a:t>
            </a:r>
            <a:r>
              <a:rPr lang="en-US" dirty="0" smtClean="0">
                <a:latin typeface="MS Shell Dlg 2" panose="020B0604030504040204" pitchFamily="34" charset="0"/>
              </a:rPr>
              <a:t> a </a:t>
            </a:r>
            <a:r>
              <a:rPr lang="en-US" dirty="0" err="1" smtClean="0">
                <a:latin typeface="MS Shell Dlg 2" panose="020B0604030504040204" pitchFamily="34" charset="0"/>
              </a:rPr>
              <a:t>análise</a:t>
            </a:r>
            <a:r>
              <a:rPr lang="en-US" dirty="0" smtClean="0">
                <a:latin typeface="MS Shell Dlg 2" panose="020B0604030504040204" pitchFamily="34" charset="0"/>
              </a:rPr>
              <a:t> de </a:t>
            </a:r>
            <a:r>
              <a:rPr lang="en-US" dirty="0" err="1" smtClean="0">
                <a:latin typeface="MS Shell Dlg 2" panose="020B0604030504040204" pitchFamily="34" charset="0"/>
              </a:rPr>
              <a:t>transição</a:t>
            </a:r>
            <a:r>
              <a:rPr lang="en-US" dirty="0" smtClean="0">
                <a:latin typeface="MS Shell Dlg 2" panose="020B0604030504040204" pitchFamily="34" charset="0"/>
              </a:rPr>
              <a:t> dos </a:t>
            </a:r>
            <a:r>
              <a:rPr lang="en-US" dirty="0" err="1" smtClean="0">
                <a:latin typeface="MS Shell Dlg 2" panose="020B0604030504040204" pitchFamily="34" charset="0"/>
              </a:rPr>
              <a:t>comportamentos</a:t>
            </a:r>
            <a:r>
              <a:rPr lang="en-US" dirty="0" smtClean="0">
                <a:latin typeface="MS Shell Dlg 2" panose="020B0604030504040204" pitchFamily="34" charset="0"/>
              </a:rPr>
              <a:t> </a:t>
            </a:r>
            <a:r>
              <a:rPr lang="en-US" dirty="0" err="1" smtClean="0">
                <a:latin typeface="MS Shell Dlg 2" panose="020B0604030504040204" pitchFamily="34" charset="0"/>
              </a:rPr>
              <a:t>transcritos</a:t>
            </a:r>
            <a:r>
              <a:rPr lang="en-US" dirty="0" smtClean="0">
                <a:latin typeface="MS Shell Dlg 2" panose="020B0604030504040204" pitchFamily="34" charset="0"/>
              </a:rPr>
              <a:t>.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a:solidFill>
                  <a:srgbClr val="FF0000"/>
                </a:solidFill>
                <a:latin typeface="MS Shell Dlg 2" panose="020B0604030504040204" pitchFamily="34" charset="0"/>
              </a:rPr>
              <a:t>Etografia</a:t>
            </a:r>
            <a:r>
              <a:rPr lang="en-US" dirty="0">
                <a:solidFill>
                  <a:srgbClr val="FF0000"/>
                </a:solidFill>
                <a:latin typeface="MS Shell Dlg 2" panose="020B0604030504040204" pitchFamily="34" charset="0"/>
              </a:rPr>
              <a:t> file (.</a:t>
            </a:r>
            <a:r>
              <a:rPr lang="en-US" dirty="0" err="1">
                <a:solidFill>
                  <a:srgbClr val="FF0000"/>
                </a:solidFill>
                <a:latin typeface="MS Shell Dlg 2" panose="020B0604030504040204" pitchFamily="34" charset="0"/>
              </a:rPr>
              <a:t>etoxml</a:t>
            </a:r>
            <a:r>
              <a:rPr lang="en-US" dirty="0">
                <a:solidFill>
                  <a:srgbClr val="FF0000"/>
                </a:solidFill>
                <a:latin typeface="MS Shell Dlg 2" panose="020B0604030504040204" pitchFamily="34" charset="0"/>
              </a:rPr>
              <a:t>).</a:t>
            </a:r>
          </a:p>
        </p:txBody>
      </p:sp>
    </p:spTree>
    <p:extLst>
      <p:ext uri="{BB962C8B-B14F-4D97-AF65-F5344CB8AC3E}">
        <p14:creationId xmlns:p14="http://schemas.microsoft.com/office/powerpoint/2010/main" val="216860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811" y="314063"/>
            <a:ext cx="6155367"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2194" y="4581128"/>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botão “Open .</a:t>
            </a:r>
            <a:r>
              <a:rPr lang="pt-BR" sz="1200" dirty="0" err="1"/>
              <a:t>etoxml</a:t>
            </a:r>
            <a:r>
              <a:rPr lang="pt-BR" sz="1200" dirty="0"/>
              <a:t> file” para abrir uma transcrição comportamental categórica ( </a:t>
            </a:r>
            <a:r>
              <a:rPr lang="pt-BR" sz="1200" dirty="0" err="1"/>
              <a:t>Etografia</a:t>
            </a:r>
            <a:r>
              <a:rPr lang="pt-BR" sz="1200" dirty="0"/>
              <a:t>)</a:t>
            </a:r>
          </a:p>
        </p:txBody>
      </p:sp>
      <p:sp>
        <p:nvSpPr>
          <p:cNvPr id="6" name="Retângulo 5"/>
          <p:cNvSpPr/>
          <p:nvPr/>
        </p:nvSpPr>
        <p:spPr>
          <a:xfrm>
            <a:off x="2002362" y="1196752"/>
            <a:ext cx="4456112" cy="2069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endParaRPr lang="pt-BR" sz="1200" dirty="0"/>
          </a:p>
        </p:txBody>
      </p:sp>
      <p:sp>
        <p:nvSpPr>
          <p:cNvPr id="7" name="Retângulo 6"/>
          <p:cNvSpPr/>
          <p:nvPr/>
        </p:nvSpPr>
        <p:spPr>
          <a:xfrm>
            <a:off x="2267744" y="3861048"/>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t>
            </a:r>
            <a:r>
              <a:rPr lang="pt-BR" sz="1100" dirty="0" err="1" smtClean="0"/>
              <a:t>etoxml</a:t>
            </a:r>
            <a:r>
              <a:rPr lang="pt-BR" sz="1100" dirty="0" smtClean="0"/>
              <a:t> file</a:t>
            </a:r>
          </a:p>
        </p:txBody>
      </p:sp>
    </p:spTree>
    <p:extLst>
      <p:ext uri="{BB962C8B-B14F-4D97-AF65-F5344CB8AC3E}">
        <p14:creationId xmlns:p14="http://schemas.microsoft.com/office/powerpoint/2010/main" val="1797653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811" y="314063"/>
            <a:ext cx="6155367"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2194" y="4581128"/>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a:t>
            </a:r>
            <a:r>
              <a:rPr lang="pt-BR" sz="1200" dirty="0" smtClean="0"/>
              <a:t>botão analisar para fazer a análise de transição</a:t>
            </a:r>
            <a:endParaRPr lang="pt-BR" sz="1200" dirty="0"/>
          </a:p>
        </p:txBody>
      </p:sp>
      <p:sp>
        <p:nvSpPr>
          <p:cNvPr id="6" name="Retângulo 5"/>
          <p:cNvSpPr/>
          <p:nvPr/>
        </p:nvSpPr>
        <p:spPr>
          <a:xfrm>
            <a:off x="2002362" y="1196752"/>
            <a:ext cx="4456112" cy="2069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x</a:t>
            </a:r>
            <a:endParaRPr lang="pt-BR" sz="1200" dirty="0"/>
          </a:p>
        </p:txBody>
      </p:sp>
      <p:sp>
        <p:nvSpPr>
          <p:cNvPr id="7" name="Retângulo 6"/>
          <p:cNvSpPr/>
          <p:nvPr/>
        </p:nvSpPr>
        <p:spPr>
          <a:xfrm>
            <a:off x="2267744" y="3861048"/>
            <a:ext cx="1728192" cy="1400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Open .</a:t>
            </a:r>
            <a:r>
              <a:rPr lang="pt-BR" sz="1100" dirty="0" err="1" smtClean="0"/>
              <a:t>etoxml</a:t>
            </a:r>
            <a:r>
              <a:rPr lang="pt-BR" sz="1100" dirty="0" smtClean="0"/>
              <a:t> file</a:t>
            </a:r>
          </a:p>
        </p:txBody>
      </p:sp>
    </p:spTree>
    <p:extLst>
      <p:ext uri="{BB962C8B-B14F-4D97-AF65-F5344CB8AC3E}">
        <p14:creationId xmlns:p14="http://schemas.microsoft.com/office/powerpoint/2010/main" val="3751351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8966" y="260648"/>
            <a:ext cx="5857875" cy="599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1907603" y="4293096"/>
            <a:ext cx="5400600"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Clique no </a:t>
            </a:r>
            <a:r>
              <a:rPr lang="pt-BR" sz="1200" dirty="0" smtClean="0"/>
              <a:t>botão “</a:t>
            </a:r>
            <a:r>
              <a:rPr lang="pt-BR" sz="1200" dirty="0" err="1" smtClean="0"/>
              <a:t>make</a:t>
            </a:r>
            <a:r>
              <a:rPr lang="pt-BR" sz="1200" dirty="0" smtClean="0"/>
              <a:t> a </a:t>
            </a:r>
            <a:r>
              <a:rPr lang="pt-BR" sz="1200" dirty="0" err="1" smtClean="0"/>
              <a:t>graph</a:t>
            </a:r>
            <a:r>
              <a:rPr lang="pt-BR" sz="1200" dirty="0" smtClean="0"/>
              <a:t>” para fazer um gráfico com o resultado da análise de transição. Clique no botão Gerar Relatório para gerar um relatório.</a:t>
            </a:r>
            <a:endParaRPr lang="pt-BR" sz="1200" dirty="0"/>
          </a:p>
        </p:txBody>
      </p:sp>
    </p:spTree>
    <p:extLst>
      <p:ext uri="{BB962C8B-B14F-4D97-AF65-F5344CB8AC3E}">
        <p14:creationId xmlns:p14="http://schemas.microsoft.com/office/powerpoint/2010/main" val="259128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51520" y="327961"/>
            <a:ext cx="7293496" cy="10801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Tela </a:t>
            </a:r>
            <a:r>
              <a:rPr lang="pt-BR" dirty="0" err="1" smtClean="0"/>
              <a:t>Register</a:t>
            </a:r>
            <a:r>
              <a:rPr lang="pt-BR" dirty="0" smtClean="0"/>
              <a:t> </a:t>
            </a:r>
            <a:r>
              <a:rPr lang="pt-BR" dirty="0" err="1" smtClean="0"/>
              <a:t>User</a:t>
            </a:r>
            <a:endParaRPr lang="pt-BR" dirty="0" smtClean="0"/>
          </a:p>
        </p:txBody>
      </p:sp>
      <p:sp>
        <p:nvSpPr>
          <p:cNvPr id="5" name="Rectangle 4"/>
          <p:cNvSpPr/>
          <p:nvPr/>
        </p:nvSpPr>
        <p:spPr>
          <a:xfrm>
            <a:off x="251520" y="1628800"/>
            <a:ext cx="8496944" cy="5909310"/>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the </a:t>
            </a:r>
            <a:r>
              <a:rPr lang="en-US" b="1" dirty="0" smtClean="0">
                <a:solidFill>
                  <a:srgbClr val="00AC00"/>
                </a:solidFill>
                <a:latin typeface="MS Shell Dlg 2" panose="020B0604030504040204" pitchFamily="34" charset="0"/>
              </a:rPr>
              <a:t>Register User </a:t>
            </a:r>
            <a:r>
              <a:rPr lang="en-US" dirty="0" smtClean="0">
                <a:latin typeface="MS Shell Dlg 2" panose="020B0604030504040204" pitchFamily="34" charset="0"/>
              </a:rPr>
              <a:t>button to create a new </a:t>
            </a:r>
            <a:r>
              <a:rPr lang="en-US" b="1" dirty="0" smtClean="0">
                <a:latin typeface="MS Shell Dlg 2" panose="020B0604030504040204" pitchFamily="34" charset="0"/>
              </a:rPr>
              <a:t>user file (.</a:t>
            </a:r>
            <a:r>
              <a:rPr lang="en-US" b="1" dirty="0" err="1" smtClean="0">
                <a:latin typeface="MS Shell Dlg 2" panose="020B0604030504040204" pitchFamily="34" charset="0"/>
              </a:rPr>
              <a:t>uxml</a:t>
            </a:r>
            <a:r>
              <a:rPr lang="en-US" b="1" dirty="0" smtClean="0">
                <a:latin typeface="MS Shell Dlg 2" panose="020B0604030504040204" pitchFamily="34" charset="0"/>
              </a:rPr>
              <a:t>) </a:t>
            </a:r>
            <a:r>
              <a:rPr lang="en-US" dirty="0" smtClean="0">
                <a:latin typeface="MS Shell Dlg 2" panose="020B0604030504040204" pitchFamily="34" charset="0"/>
              </a:rPr>
              <a:t>for the </a:t>
            </a:r>
            <a:r>
              <a:rPr lang="en-US" dirty="0" err="1" smtClean="0">
                <a:latin typeface="MS Shell Dlg 2" panose="020B0604030504040204" pitchFamily="34" charset="0"/>
              </a:rPr>
              <a:t>EthoWatcher</a:t>
            </a:r>
            <a:r>
              <a:rPr lang="en-US" dirty="0" smtClean="0">
                <a:latin typeface="MS Shell Dlg 2" panose="020B0604030504040204" pitchFamily="34" charset="0"/>
              </a:rPr>
              <a:t> OS Database. This registration file </a:t>
            </a:r>
            <a:r>
              <a:rPr lang="en-US" b="1" dirty="0" smtClean="0">
                <a:latin typeface="MS Shell Dlg 2" panose="020B0604030504040204" pitchFamily="34" charset="0"/>
              </a:rPr>
              <a:t>will be required </a:t>
            </a:r>
            <a:r>
              <a:rPr lang="en-US" dirty="0" smtClean="0">
                <a:latin typeface="MS Shell Dlg 2" panose="020B0604030504040204" pitchFamily="34" charset="0"/>
              </a:rPr>
              <a:t>in a number of procedures for recording, file management,  transcription &amp; </a:t>
            </a:r>
            <a:r>
              <a:rPr lang="en-US" dirty="0" err="1" smtClean="0">
                <a:latin typeface="MS Shell Dlg 2" panose="020B0604030504040204" pitchFamily="34" charset="0"/>
              </a:rPr>
              <a:t>decodifying</a:t>
            </a:r>
            <a:r>
              <a:rPr lang="en-US" dirty="0" smtClean="0">
                <a:latin typeface="MS Shell Dlg 2" panose="020B0604030504040204" pitchFamily="34" charset="0"/>
              </a:rPr>
              <a:t> behavioral data and data analysis, as well </a:t>
            </a:r>
            <a:r>
              <a:rPr lang="en-US" b="1" dirty="0">
                <a:latin typeface="MS Shell Dlg 2" panose="020B0604030504040204" pitchFamily="34" charset="0"/>
              </a:rPr>
              <a:t>as a key to the “file-blinding” and “file-unveiling” </a:t>
            </a:r>
            <a:r>
              <a:rPr lang="en-US" b="1" dirty="0" smtClean="0">
                <a:latin typeface="MS Shell Dlg 2" panose="020B0604030504040204" pitchFamily="34" charset="0"/>
              </a:rPr>
              <a:t>modules.</a:t>
            </a:r>
            <a:endParaRPr lang="en-US" dirty="0">
              <a:latin typeface="MS Shell Dlg 2" panose="020B0604030504040204" pitchFamily="34" charset="0"/>
            </a:endParaRPr>
          </a:p>
          <a:p>
            <a:endParaRPr lang="en-US" dirty="0" smtClean="0">
              <a:latin typeface="MS Shell Dlg 2" panose="020B0604030504040204" pitchFamily="34" charset="0"/>
            </a:endParaRPr>
          </a:p>
          <a:p>
            <a:r>
              <a:rPr lang="en-US" b="1" dirty="0" smtClean="0">
                <a:latin typeface="MS Shell Dlg 2" panose="020B0604030504040204" pitchFamily="34" charset="0"/>
              </a:rPr>
              <a:t>Skip</a:t>
            </a:r>
            <a:r>
              <a:rPr lang="en-US" dirty="0" smtClean="0">
                <a:latin typeface="MS Shell Dlg 2" panose="020B0604030504040204" pitchFamily="34" charset="0"/>
              </a:rPr>
              <a:t> this step if you have already registered </a:t>
            </a:r>
            <a:r>
              <a:rPr lang="en-US" b="1" dirty="0" smtClean="0">
                <a:latin typeface="MS Shell Dlg 2" panose="020B0604030504040204" pitchFamily="34" charset="0"/>
              </a:rPr>
              <a:t>the USER, and go to the LOAD USER button</a:t>
            </a:r>
            <a:r>
              <a:rPr lang="en-US" dirty="0" smtClean="0">
                <a:latin typeface="MS Shell Dlg 2" panose="020B0604030504040204" pitchFamily="34" charset="0"/>
              </a:rPr>
              <a:t>.</a:t>
            </a:r>
            <a:r>
              <a:rPr lang="pt-BR" dirty="0" smtClean="0">
                <a:latin typeface="MS Shell Dlg 2" panose="020B0604030504040204" pitchFamily="34" charset="0"/>
              </a:rPr>
              <a:t> </a:t>
            </a:r>
          </a:p>
          <a:p>
            <a:endParaRPr lang="pt-BR" dirty="0" smtClean="0">
              <a:latin typeface="MS Shell Dlg 2" panose="020B0604030504040204" pitchFamily="34" charset="0"/>
            </a:endParaRPr>
          </a:p>
          <a:p>
            <a:endParaRPr lang="pt-BR" dirty="0" smtClean="0">
              <a:latin typeface="MS Shell Dlg 2" panose="020B0604030504040204" pitchFamily="34" charset="0"/>
            </a:endParaRPr>
          </a:p>
          <a:p>
            <a:r>
              <a:rPr lang="pt-BR" dirty="0" err="1" smtClean="0">
                <a:latin typeface="MS Shell Dlg 2" panose="020B0604030504040204" pitchFamily="34" charset="0"/>
              </a:rPr>
              <a:t>ATTENTION</a:t>
            </a:r>
            <a:r>
              <a:rPr lang="pt-BR" dirty="0" smtClean="0">
                <a:latin typeface="MS Shell Dlg 2" panose="020B0604030504040204" pitchFamily="34" charset="0"/>
              </a:rPr>
              <a:t>: </a:t>
            </a:r>
            <a:r>
              <a:rPr lang="pt-BR" dirty="0" err="1" smtClean="0">
                <a:latin typeface="MS Shell Dlg 2" panose="020B0604030504040204" pitchFamily="34" charset="0"/>
              </a:rPr>
              <a:t>This</a:t>
            </a:r>
            <a:r>
              <a:rPr lang="pt-BR" dirty="0" smtClean="0">
                <a:latin typeface="MS Shell Dlg 2" panose="020B0604030504040204" pitchFamily="34" charset="0"/>
              </a:rPr>
              <a:t> </a:t>
            </a:r>
            <a:r>
              <a:rPr lang="pt-BR" b="1" dirty="0" err="1" smtClean="0">
                <a:latin typeface="MS Shell Dlg 2" panose="020B0604030504040204" pitchFamily="34" charset="0"/>
              </a:rPr>
              <a:t>register</a:t>
            </a:r>
            <a:r>
              <a:rPr lang="pt-BR" b="1"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will</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be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placed</a:t>
            </a:r>
            <a:r>
              <a:rPr lang="pt-BR" dirty="0" smtClean="0">
                <a:solidFill>
                  <a:srgbClr val="000000"/>
                </a:solidFill>
                <a:latin typeface="MS Shell Dlg 2" panose="020B0604030504040204" pitchFamily="34" charset="0"/>
              </a:rPr>
              <a:t> in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folder </a:t>
            </a:r>
            <a:r>
              <a:rPr lang="pt-BR" dirty="0" err="1" smtClean="0">
                <a:solidFill>
                  <a:srgbClr val="000000"/>
                </a:solidFill>
                <a:latin typeface="MS Shell Dlg 2" panose="020B0604030504040204" pitchFamily="34" charset="0"/>
              </a:rPr>
              <a:t>where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original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t>
            </a:r>
            <a:r>
              <a:rPr lang="pt-BR" dirty="0" err="1" smtClean="0">
                <a:solidFill>
                  <a:srgbClr val="000000"/>
                </a:solidFill>
                <a:latin typeface="MS Shell Dlg 2" panose="020B0604030504040204" pitchFamily="34" charset="0"/>
              </a:rPr>
              <a:t>and</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egister</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of</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dirty="0" err="1" smtClean="0">
                <a:solidFill>
                  <a:srgbClr val="000000"/>
                </a:solidFill>
                <a:latin typeface="MS Shell Dlg 2" panose="020B0604030504040204" pitchFamily="34" charset="0"/>
              </a:rPr>
              <a:t>video</a:t>
            </a:r>
            <a:r>
              <a:rPr lang="pt-BR" dirty="0" smtClean="0">
                <a:solidFill>
                  <a:srgbClr val="000000"/>
                </a:solidFill>
                <a:latin typeface="MS Shell Dlg 2" panose="020B0604030504040204" pitchFamily="34" charset="0"/>
              </a:rPr>
              <a:t> files are </a:t>
            </a:r>
            <a:r>
              <a:rPr lang="pt-BR" dirty="0" err="1" smtClean="0">
                <a:solidFill>
                  <a:srgbClr val="000000"/>
                </a:solidFill>
                <a:latin typeface="MS Shell Dlg 2" panose="020B0604030504040204" pitchFamily="34" charset="0"/>
              </a:rPr>
              <a:t>located</a:t>
            </a:r>
            <a:r>
              <a:rPr lang="pt-BR" dirty="0" smtClean="0">
                <a:solidFill>
                  <a:srgbClr val="00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DON’T</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CHANGE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OR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TRANSFER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THE</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VIDEO</a:t>
            </a:r>
            <a:r>
              <a:rPr lang="pt-BR" b="1" dirty="0" smtClean="0">
                <a:solidFill>
                  <a:srgbClr val="FF0000"/>
                </a:solidFill>
                <a:latin typeface="MS Shell Dlg 2" panose="020B0604030504040204" pitchFamily="34" charset="0"/>
              </a:rPr>
              <a:t> FILE </a:t>
            </a:r>
            <a:r>
              <a:rPr lang="pt-BR" b="1" dirty="0" err="1" smtClean="0">
                <a:solidFill>
                  <a:srgbClr val="FF0000"/>
                </a:solidFill>
                <a:latin typeface="MS Shell Dlg 2" panose="020B0604030504040204" pitchFamily="34" charset="0"/>
              </a:rPr>
              <a:t>AND</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IT’S</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REGISTER</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FROM</a:t>
            </a:r>
            <a:r>
              <a:rPr lang="pt-BR" b="1" dirty="0" smtClean="0">
                <a:solidFill>
                  <a:srgbClr val="FF0000"/>
                </a:solidFill>
                <a:latin typeface="MS Shell Dlg 2" panose="020B0604030504040204" pitchFamily="34" charset="0"/>
              </a:rPr>
              <a:t> </a:t>
            </a:r>
            <a:r>
              <a:rPr lang="pt-BR" b="1" dirty="0" err="1" smtClean="0">
                <a:solidFill>
                  <a:srgbClr val="FF0000"/>
                </a:solidFill>
                <a:latin typeface="MS Shell Dlg 2" panose="020B0604030504040204" pitchFamily="34" charset="0"/>
              </a:rPr>
              <a:t>THAT</a:t>
            </a:r>
            <a:r>
              <a:rPr lang="pt-BR" b="1" dirty="0" smtClean="0">
                <a:solidFill>
                  <a:srgbClr val="FF0000"/>
                </a:solidFill>
                <a:latin typeface="MS Shell Dlg 2" panose="020B0604030504040204" pitchFamily="34" charset="0"/>
              </a:rPr>
              <a:t> FOLDER</a:t>
            </a:r>
            <a:r>
              <a:rPr lang="pt-BR" dirty="0" smtClean="0">
                <a:solidFill>
                  <a:srgbClr val="FF0000"/>
                </a:solidFill>
                <a:latin typeface="MS Shell Dlg 2" panose="020B0604030504040204" pitchFamily="34" charset="0"/>
              </a:rPr>
              <a:t>.</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a:t>
            </a:r>
            <a:r>
              <a:rPr lang="pt-BR" dirty="0" err="1" smtClean="0">
                <a:solidFill>
                  <a:srgbClr val="FF0000"/>
                </a:solidFill>
                <a:latin typeface="MS Shell Dlg 2" panose="020B0604030504040204" pitchFamily="34" charset="0"/>
              </a:rPr>
              <a:t>vc</a:t>
            </a:r>
            <a:r>
              <a:rPr lang="pt-BR" dirty="0" smtClean="0">
                <a:solidFill>
                  <a:srgbClr val="FF0000"/>
                </a:solidFill>
                <a:latin typeface="MS Shell Dlg 2" panose="020B0604030504040204" pitchFamily="34" charset="0"/>
              </a:rPr>
              <a:t> </a:t>
            </a:r>
            <a:r>
              <a:rPr lang="pt-BR" dirty="0" err="1" smtClean="0">
                <a:solidFill>
                  <a:srgbClr val="FF0000"/>
                </a:solidFill>
                <a:latin typeface="MS Shell Dlg 2" panose="020B0604030504040204" pitchFamily="34" charset="0"/>
              </a:rPr>
              <a:t>tranfira</a:t>
            </a:r>
            <a:r>
              <a:rPr lang="pt-BR" dirty="0" smtClean="0">
                <a:solidFill>
                  <a:srgbClr val="FF0000"/>
                </a:solidFill>
                <a:latin typeface="MS Shell Dlg 2" panose="020B0604030504040204" pitchFamily="34" charset="0"/>
              </a:rPr>
              <a:t> fara um HD novo, registre todos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de novo (e apague os registros velhos)</a:t>
            </a:r>
          </a:p>
          <a:p>
            <a:r>
              <a:rPr lang="pt-BR" dirty="0" err="1" smtClean="0">
                <a:solidFill>
                  <a:srgbClr val="FF0000"/>
                </a:solidFill>
                <a:latin typeface="MS Shell Dlg 2" panose="020B0604030504040204" pitchFamily="34" charset="0"/>
              </a:rPr>
              <a:t>Warning</a:t>
            </a:r>
            <a:r>
              <a:rPr lang="pt-BR" dirty="0" smtClean="0">
                <a:solidFill>
                  <a:srgbClr val="FF0000"/>
                </a:solidFill>
                <a:latin typeface="MS Shell Dlg 2" panose="020B0604030504040204" pitchFamily="34" charset="0"/>
              </a:rPr>
              <a:t>: caso você deseje </a:t>
            </a:r>
            <a:r>
              <a:rPr lang="pt-BR" dirty="0" err="1" smtClean="0">
                <a:solidFill>
                  <a:srgbClr val="FF0000"/>
                </a:solidFill>
                <a:latin typeface="MS Shell Dlg 2" panose="020B0604030504040204" pitchFamily="34" charset="0"/>
              </a:rPr>
              <a:t>transfir</a:t>
            </a:r>
            <a:r>
              <a:rPr lang="pt-BR" dirty="0" smtClean="0">
                <a:solidFill>
                  <a:srgbClr val="FF0000"/>
                </a:solidFill>
                <a:latin typeface="MS Shell Dlg 2" panose="020B0604030504040204" pitchFamily="34" charset="0"/>
              </a:rPr>
              <a:t> os </a:t>
            </a:r>
            <a:r>
              <a:rPr lang="pt-BR" dirty="0" err="1" smtClean="0">
                <a:solidFill>
                  <a:srgbClr val="FF0000"/>
                </a:solidFill>
                <a:latin typeface="MS Shell Dlg 2" panose="020B0604030504040204" pitchFamily="34" charset="0"/>
              </a:rPr>
              <a:t>videos</a:t>
            </a:r>
            <a:r>
              <a:rPr lang="pt-BR" dirty="0" smtClean="0">
                <a:solidFill>
                  <a:srgbClr val="FF0000"/>
                </a:solidFill>
                <a:latin typeface="MS Shell Dlg 2" panose="020B0604030504040204" pitchFamily="34" charset="0"/>
              </a:rPr>
              <a:t> e registros para um outro computador recrie o mesmo caminho dos arquivos nesse novo computador.</a:t>
            </a:r>
          </a:p>
          <a:p>
            <a:endParaRPr lang="en-US" dirty="0" smtClean="0">
              <a:latin typeface="MS Shell Dlg 2" panose="020B0604030504040204" pitchFamily="34" charset="0"/>
            </a:endParaRPr>
          </a:p>
          <a:p>
            <a:endParaRPr lang="en-US" dirty="0">
              <a:latin typeface="MS Shell Dlg 2" panose="020B0604030504040204" pitchFamily="34" charset="0"/>
            </a:endParaRPr>
          </a:p>
          <a:p>
            <a:endParaRPr lang="en-US" dirty="0" smtClean="0">
              <a:latin typeface="MS Shell Dlg 2" panose="020B0604030504040204" pitchFamily="34" charset="0"/>
            </a:endParaRPr>
          </a:p>
          <a:p>
            <a:r>
              <a:rPr lang="en-US" dirty="0" err="1" smtClean="0">
                <a:latin typeface="MS Shell Dlg 2" panose="020B0604030504040204" pitchFamily="34" charset="0"/>
              </a:rPr>
              <a:t>corrigido</a:t>
            </a:r>
            <a:endParaRPr lang="en-US" dirty="0"/>
          </a:p>
        </p:txBody>
      </p:sp>
      <p:sp>
        <p:nvSpPr>
          <p:cNvPr id="6" name="Elipse 5"/>
          <p:cNvSpPr/>
          <p:nvPr/>
        </p:nvSpPr>
        <p:spPr>
          <a:xfrm>
            <a:off x="6156176" y="2348881"/>
            <a:ext cx="2016224" cy="5760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p:cNvCxnSpPr/>
          <p:nvPr/>
        </p:nvCxnSpPr>
        <p:spPr>
          <a:xfrm flipH="1">
            <a:off x="7092280" y="2924944"/>
            <a:ext cx="36004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6588224" y="4077072"/>
            <a:ext cx="1927322" cy="369332"/>
          </a:xfrm>
          <a:prstGeom prst="rect">
            <a:avLst/>
          </a:prstGeom>
          <a:noFill/>
        </p:spPr>
        <p:txBody>
          <a:bodyPr wrap="none" rtlCol="0">
            <a:spAutoFit/>
          </a:bodyPr>
          <a:lstStyle/>
          <a:p>
            <a:r>
              <a:rPr lang="pt-BR" dirty="0" smtClean="0"/>
              <a:t>Explicar num texto</a:t>
            </a:r>
            <a:endParaRPr lang="pt-BR" dirty="0"/>
          </a:p>
        </p:txBody>
      </p:sp>
    </p:spTree>
    <p:extLst>
      <p:ext uri="{BB962C8B-B14F-4D97-AF65-F5344CB8AC3E}">
        <p14:creationId xmlns:p14="http://schemas.microsoft.com/office/powerpoint/2010/main" val="3312835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0"/>
            <a:ext cx="7344551" cy="626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5"/>
          <p:cNvSpPr/>
          <p:nvPr/>
        </p:nvSpPr>
        <p:spPr>
          <a:xfrm>
            <a:off x="539552" y="5656854"/>
            <a:ext cx="648072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e arraste os círculos para uma nova posição.</a:t>
            </a:r>
            <a:endParaRPr lang="pt-BR" sz="1200" dirty="0"/>
          </a:p>
        </p:txBody>
      </p:sp>
    </p:spTree>
    <p:extLst>
      <p:ext uri="{BB962C8B-B14F-4D97-AF65-F5344CB8AC3E}">
        <p14:creationId xmlns:p14="http://schemas.microsoft.com/office/powerpoint/2010/main" val="3843766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8640"/>
            <a:ext cx="7042067"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ângulo 5"/>
          <p:cNvSpPr/>
          <p:nvPr/>
        </p:nvSpPr>
        <p:spPr>
          <a:xfrm>
            <a:off x="676209" y="5464291"/>
            <a:ext cx="648072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desenhar as linhas para desenhar. Clique no botão </a:t>
            </a:r>
            <a:r>
              <a:rPr lang="pt-BR" sz="1200" dirty="0" err="1" smtClean="0"/>
              <a:t>Save</a:t>
            </a:r>
            <a:r>
              <a:rPr lang="pt-BR" sz="1200" dirty="0" smtClean="0"/>
              <a:t>.</a:t>
            </a:r>
            <a:endParaRPr lang="pt-BR" sz="1200" dirty="0"/>
          </a:p>
        </p:txBody>
      </p:sp>
    </p:spTree>
    <p:extLst>
      <p:ext uri="{BB962C8B-B14F-4D97-AF65-F5344CB8AC3E}">
        <p14:creationId xmlns:p14="http://schemas.microsoft.com/office/powerpoint/2010/main" val="3261269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Conversor XML</a:t>
            </a:r>
            <a:endParaRPr lang="pt-BR" dirty="0"/>
          </a:p>
        </p:txBody>
      </p:sp>
      <p:sp>
        <p:nvSpPr>
          <p:cNvPr id="5" name="Content Placeholder 4"/>
          <p:cNvSpPr>
            <a:spLocks noGrp="1"/>
          </p:cNvSpPr>
          <p:nvPr>
            <p:ph idx="1"/>
          </p:nvPr>
        </p:nvSpPr>
        <p:spPr/>
        <p:txBody>
          <a:bodyPr/>
          <a:lstStyle/>
          <a:p>
            <a:r>
              <a:rPr lang="pt-BR" dirty="0" smtClean="0"/>
              <a:t>Essa tela esta obsoleta a conversão está sendo feita de forma automática</a:t>
            </a:r>
            <a:endParaRPr lang="pt-BR" dirty="0"/>
          </a:p>
        </p:txBody>
      </p:sp>
    </p:spTree>
    <p:extLst>
      <p:ext uri="{BB962C8B-B14F-4D97-AF65-F5344CB8AC3E}">
        <p14:creationId xmlns:p14="http://schemas.microsoft.com/office/powerpoint/2010/main" val="37461705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66046"/>
            <a:ext cx="5935598" cy="6331306"/>
          </a:xfrm>
        </p:spPr>
      </p:pic>
      <p:sp>
        <p:nvSpPr>
          <p:cNvPr id="5" name="Retângulo 5"/>
          <p:cNvSpPr/>
          <p:nvPr/>
        </p:nvSpPr>
        <p:spPr>
          <a:xfrm>
            <a:off x="1115616" y="2492896"/>
            <a:ext cx="4536504" cy="3384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9286555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“Build” </a:t>
            </a:r>
            <a:r>
              <a:rPr lang="pt-BR" dirty="0" err="1" smtClean="0"/>
              <a:t>Video</a:t>
            </a:r>
            <a:r>
              <a:rPr lang="pt-BR" dirty="0" smtClean="0"/>
              <a:t> </a:t>
            </a:r>
            <a:r>
              <a:rPr lang="pt-BR" dirty="0" err="1" smtClean="0"/>
              <a:t>List</a:t>
            </a:r>
            <a:r>
              <a:rPr lang="pt-BR" dirty="0" smtClean="0"/>
              <a:t> Files</a:t>
            </a:r>
            <a:endParaRPr lang="pt-BR" dirty="0"/>
          </a:p>
        </p:txBody>
      </p:sp>
      <p:sp>
        <p:nvSpPr>
          <p:cNvPr id="3" name="Rectangle 2"/>
          <p:cNvSpPr/>
          <p:nvPr/>
        </p:nvSpPr>
        <p:spPr>
          <a:xfrm>
            <a:off x="251520" y="1720841"/>
            <a:ext cx="8208912" cy="2308324"/>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“Build</a:t>
            </a:r>
            <a:r>
              <a:rPr lang="en-US" b="1" dirty="0">
                <a:solidFill>
                  <a:srgbClr val="00AC00"/>
                </a:solidFill>
                <a:latin typeface="MS Shell Dlg 2" panose="020B0604030504040204" pitchFamily="34" charset="0"/>
              </a:rPr>
              <a:t>” Video List </a:t>
            </a:r>
            <a:r>
              <a:rPr lang="en-US" b="1" dirty="0" smtClean="0">
                <a:solidFill>
                  <a:srgbClr val="00AC00"/>
                </a:solidFill>
                <a:latin typeface="MS Shell Dlg 2" panose="020B0604030504040204" pitchFamily="34" charset="0"/>
              </a:rPr>
              <a:t>button</a:t>
            </a:r>
            <a:r>
              <a:rPr lang="en-US" dirty="0" smtClean="0">
                <a:latin typeface="MS Shell Dlg 2" panose="020B0604030504040204" pitchFamily="34" charset="0"/>
              </a:rPr>
              <a:t> </a:t>
            </a:r>
            <a:r>
              <a:rPr lang="en-US" dirty="0">
                <a:latin typeface="MS Shell Dlg 2" panose="020B0604030504040204" pitchFamily="34" charset="0"/>
              </a:rPr>
              <a:t>you will can </a:t>
            </a:r>
            <a:r>
              <a:rPr lang="en-US" b="1" dirty="0" err="1">
                <a:latin typeface="MS Shell Dlg 2" panose="020B0604030504040204" pitchFamily="34" charset="0"/>
              </a:rPr>
              <a:t>registre</a:t>
            </a:r>
            <a:r>
              <a:rPr lang="en-US" b="1" dirty="0">
                <a:latin typeface="MS Shell Dlg 2" panose="020B0604030504040204" pitchFamily="34" charset="0"/>
              </a:rPr>
              <a:t> a new list video file (.</a:t>
            </a:r>
            <a:r>
              <a:rPr lang="en-US" b="1" dirty="0" err="1" smtClean="0">
                <a:latin typeface="MS Shell Dlg 2" panose="020B0604030504040204" pitchFamily="34" charset="0"/>
              </a:rPr>
              <a:t>lvxml</a:t>
            </a:r>
            <a:r>
              <a:rPr lang="en-US" b="1" dirty="0">
                <a:latin typeface="MS Shell Dlg 2" panose="020B0604030504040204" pitchFamily="34" charset="0"/>
              </a:rPr>
              <a:t>) </a:t>
            </a:r>
            <a:r>
              <a:rPr lang="en-US" dirty="0">
                <a:latin typeface="MS Shell Dlg 2" panose="020B0604030504040204" pitchFamily="34" charset="0"/>
              </a:rPr>
              <a:t>for use in </a:t>
            </a:r>
            <a:r>
              <a:rPr lang="en-US" dirty="0" err="1">
                <a:latin typeface="MS Shell Dlg 2" panose="020B0604030504040204" pitchFamily="34" charset="0"/>
              </a:rPr>
              <a:t>EthoWatcher</a:t>
            </a:r>
            <a:r>
              <a:rPr lang="en-US" dirty="0">
                <a:latin typeface="MS Shell Dlg 2" panose="020B0604030504040204" pitchFamily="34" charset="0"/>
              </a:rPr>
              <a:t> Open </a:t>
            </a:r>
            <a:r>
              <a:rPr lang="en-US" dirty="0" err="1">
                <a:latin typeface="MS Shell Dlg 2" panose="020B0604030504040204" pitchFamily="34" charset="0"/>
              </a:rPr>
              <a:t>Soruce</a:t>
            </a:r>
            <a:r>
              <a:rPr lang="en-US" dirty="0">
                <a:latin typeface="MS Shell Dlg 2" panose="020B0604030504040204" pitchFamily="34" charset="0"/>
              </a:rPr>
              <a:t> Data Base. </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r>
              <a:rPr lang="en-US" dirty="0" smtClean="0">
                <a:latin typeface="MS Shell Dlg 2" panose="020B0604030504040204" pitchFamily="34" charset="0"/>
              </a:rPr>
              <a:t>a </a:t>
            </a:r>
            <a:r>
              <a:rPr lang="en-US" dirty="0" smtClean="0">
                <a:solidFill>
                  <a:srgbClr val="FF0000"/>
                </a:solidFill>
                <a:latin typeface="MS Shell Dlg 2" panose="020B0604030504040204" pitchFamily="34" charset="0"/>
              </a:rPr>
              <a:t>Register Video files </a:t>
            </a:r>
            <a:r>
              <a:rPr lang="en-US" dirty="0" smtClean="0">
                <a:latin typeface="MS Shell Dlg 2" panose="020B0604030504040204" pitchFamily="34" charset="0"/>
              </a:rPr>
              <a:t>.</a:t>
            </a:r>
            <a:r>
              <a:rPr lang="en-US" dirty="0" err="1" smtClean="0">
                <a:latin typeface="MS Shell Dlg 2" panose="020B0604030504040204" pitchFamily="34" charset="0"/>
              </a:rPr>
              <a:t>vxml</a:t>
            </a:r>
            <a:r>
              <a:rPr lang="en-US" dirty="0" smtClean="0">
                <a:solidFill>
                  <a:srgbClr val="FF0000"/>
                </a:solidFill>
                <a:latin typeface="MS Shell Dlg 2" panose="020B0604030504040204" pitchFamily="34" charset="0"/>
              </a:rPr>
              <a:t>.</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solidFill>
                  <a:srgbClr val="000000"/>
                </a:solidFill>
                <a:latin typeface="MS Shell Dlg 2" panose="020B0604030504040204" pitchFamily="34" charset="0"/>
              </a:rPr>
              <a:t>These file </a:t>
            </a:r>
            <a:r>
              <a:rPr lang="en-US" b="1" dirty="0">
                <a:solidFill>
                  <a:srgbClr val="000000"/>
                </a:solidFill>
                <a:latin typeface="MS Shell Dlg 2" panose="020B0604030504040204" pitchFamily="34" charset="0"/>
              </a:rPr>
              <a:t>you will can load</a:t>
            </a:r>
            <a:r>
              <a:rPr lang="en-US" dirty="0">
                <a:solidFill>
                  <a:srgbClr val="000000"/>
                </a:solidFill>
                <a:latin typeface="MS Shell Dlg 2" panose="020B0604030504040204" pitchFamily="34" charset="0"/>
              </a:rPr>
              <a:t> in </a:t>
            </a:r>
            <a:r>
              <a:rPr lang="en-US" dirty="0" err="1">
                <a:solidFill>
                  <a:srgbClr val="000000"/>
                </a:solidFill>
                <a:latin typeface="MS Shell Dlg 2" panose="020B0604030504040204" pitchFamily="34" charset="0"/>
              </a:rPr>
              <a:t>EthoWatcher</a:t>
            </a:r>
            <a:r>
              <a:rPr lang="en-US" dirty="0">
                <a:solidFill>
                  <a:srgbClr val="000000"/>
                </a:solidFill>
                <a:latin typeface="MS Shell Dlg 2" panose="020B0604030504040204" pitchFamily="34" charset="0"/>
              </a:rPr>
              <a:t> for using in </a:t>
            </a:r>
            <a:r>
              <a:rPr lang="en-US" dirty="0" smtClean="0">
                <a:solidFill>
                  <a:srgbClr val="000000"/>
                </a:solidFill>
                <a:latin typeface="MS Shell Dlg 2" panose="020B0604030504040204" pitchFamily="34" charset="0"/>
              </a:rPr>
              <a:t>Blind </a:t>
            </a:r>
            <a:r>
              <a:rPr lang="en-US" dirty="0" err="1" smtClean="0">
                <a:solidFill>
                  <a:srgbClr val="000000"/>
                </a:solidFill>
                <a:latin typeface="MS Shell Dlg 2" panose="020B0604030504040204" pitchFamily="34" charset="0"/>
              </a:rPr>
              <a:t>Analises</a:t>
            </a:r>
            <a:r>
              <a:rPr lang="en-US" dirty="0" smtClean="0">
                <a:solidFill>
                  <a:srgbClr val="000000"/>
                </a:solidFill>
                <a:latin typeface="MS Shell Dlg 2" panose="020B0604030504040204" pitchFamily="34" charset="0"/>
              </a:rPr>
              <a:t>.</a:t>
            </a:r>
            <a:endParaRPr lang="pt-BR" dirty="0"/>
          </a:p>
        </p:txBody>
      </p:sp>
    </p:spTree>
    <p:extLst>
      <p:ext uri="{BB962C8B-B14F-4D97-AF65-F5344CB8AC3E}">
        <p14:creationId xmlns:p14="http://schemas.microsoft.com/office/powerpoint/2010/main" val="4051855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3766"/>
            <a:ext cx="7453936" cy="5953546"/>
          </a:xfrm>
          <a:prstGeom prst="rect">
            <a:avLst/>
          </a:prstGeom>
        </p:spPr>
      </p:pic>
    </p:spTree>
    <p:extLst>
      <p:ext uri="{BB962C8B-B14F-4D97-AF65-F5344CB8AC3E}">
        <p14:creationId xmlns:p14="http://schemas.microsoft.com/office/powerpoint/2010/main" val="20558674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46732"/>
            <a:ext cx="7491250" cy="5990580"/>
          </a:xfrm>
        </p:spPr>
      </p:pic>
    </p:spTree>
    <p:extLst>
      <p:ext uri="{BB962C8B-B14F-4D97-AF65-F5344CB8AC3E}">
        <p14:creationId xmlns:p14="http://schemas.microsoft.com/office/powerpoint/2010/main" val="11869492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err="1" smtClean="0"/>
              <a:t>Blinding</a:t>
            </a:r>
            <a:r>
              <a:rPr lang="pt-BR" dirty="0" smtClean="0"/>
              <a:t> </a:t>
            </a:r>
            <a:r>
              <a:rPr lang="pt-BR" dirty="0" err="1" smtClean="0"/>
              <a:t>video</a:t>
            </a:r>
            <a:r>
              <a:rPr lang="pt-BR" dirty="0" smtClean="0"/>
              <a:t> files</a:t>
            </a:r>
            <a:endParaRPr lang="pt-BR" dirty="0"/>
          </a:p>
        </p:txBody>
      </p:sp>
      <p:sp>
        <p:nvSpPr>
          <p:cNvPr id="4" name="Rectangle 3"/>
          <p:cNvSpPr/>
          <p:nvPr/>
        </p:nvSpPr>
        <p:spPr>
          <a:xfrm>
            <a:off x="251520" y="1720841"/>
            <a:ext cx="8208912" cy="3139321"/>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Blinding </a:t>
            </a:r>
            <a:r>
              <a:rPr lang="en-US" b="1" dirty="0">
                <a:solidFill>
                  <a:srgbClr val="00AC00"/>
                </a:solidFill>
                <a:latin typeface="MS Shell Dlg 2" panose="020B0604030504040204" pitchFamily="34" charset="0"/>
              </a:rPr>
              <a:t>Video Files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err="1" smtClean="0">
                <a:latin typeface="MS Shell Dlg 2" panose="020B0604030504040204" pitchFamily="34" charset="0"/>
              </a:rPr>
              <a:t>poderá</a:t>
            </a:r>
            <a:r>
              <a:rPr lang="en-US" dirty="0" smtClean="0">
                <a:latin typeface="MS Shell Dlg 2" panose="020B0604030504040204" pitchFamily="34" charset="0"/>
              </a:rPr>
              <a:t> </a:t>
            </a:r>
            <a:r>
              <a:rPr lang="en-US" dirty="0" err="1" smtClean="0">
                <a:latin typeface="MS Shell Dlg 2" panose="020B0604030504040204" pitchFamily="34" charset="0"/>
              </a:rPr>
              <a:t>embaralhar</a:t>
            </a:r>
            <a:r>
              <a:rPr lang="en-US" dirty="0" smtClean="0">
                <a:latin typeface="MS Shell Dlg 2" panose="020B0604030504040204" pitchFamily="34" charset="0"/>
              </a:rPr>
              <a:t> e </a:t>
            </a:r>
            <a:r>
              <a:rPr lang="en-US" dirty="0" err="1" smtClean="0">
                <a:latin typeface="MS Shell Dlg 2" panose="020B0604030504040204" pitchFamily="34" charset="0"/>
              </a:rPr>
              <a:t>cegar</a:t>
            </a:r>
            <a:r>
              <a:rPr lang="en-US" dirty="0" smtClean="0">
                <a:latin typeface="MS Shell Dlg 2" panose="020B0604030504040204" pitchFamily="34" charset="0"/>
              </a:rPr>
              <a:t> </a:t>
            </a:r>
            <a:r>
              <a:rPr lang="en-US" dirty="0" err="1" smtClean="0">
                <a:latin typeface="MS Shell Dlg 2" panose="020B0604030504040204" pitchFamily="34" charset="0"/>
              </a:rPr>
              <a:t>os</a:t>
            </a:r>
            <a:r>
              <a:rPr lang="en-US" dirty="0" smtClean="0">
                <a:latin typeface="MS Shell Dlg 2" panose="020B0604030504040204" pitchFamily="34" charset="0"/>
              </a:rPr>
              <a:t> videos </a:t>
            </a:r>
            <a:r>
              <a:rPr lang="en-US" dirty="0" err="1" smtClean="0">
                <a:latin typeface="MS Shell Dlg 2" panose="020B0604030504040204" pitchFamily="34" charset="0"/>
              </a:rPr>
              <a:t>refentes</a:t>
            </a:r>
            <a:r>
              <a:rPr lang="en-US" dirty="0" smtClean="0">
                <a:latin typeface="MS Shell Dlg 2" panose="020B0604030504040204" pitchFamily="34" charset="0"/>
              </a:rPr>
              <a:t> a </a:t>
            </a:r>
            <a:r>
              <a:rPr lang="en-US" dirty="0" err="1" smtClean="0">
                <a:latin typeface="MS Shell Dlg 2" panose="020B0604030504040204" pitchFamily="34" charset="0"/>
              </a:rPr>
              <a:t>uma</a:t>
            </a:r>
            <a:r>
              <a:rPr lang="en-US" dirty="0" smtClean="0">
                <a:latin typeface="MS Shell Dlg 2" panose="020B0604030504040204" pitchFamily="34" charset="0"/>
              </a:rPr>
              <a:t> </a:t>
            </a:r>
            <a:r>
              <a:rPr lang="en-US" dirty="0" err="1" smtClean="0">
                <a:latin typeface="MS Shell Dlg 2" panose="020B0604030504040204" pitchFamily="34" charset="0"/>
              </a:rPr>
              <a:t>lista</a:t>
            </a:r>
            <a:r>
              <a:rPr lang="en-US" dirty="0" smtClean="0">
                <a:latin typeface="MS Shell Dlg 2" panose="020B0604030504040204" pitchFamily="34" charset="0"/>
              </a:rPr>
              <a:t> de videos.</a:t>
            </a:r>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a:t>
            </a:r>
            <a:r>
              <a:rPr lang="en-US" dirty="0" smtClean="0">
                <a:latin typeface="MS Shell Dlg 2" panose="020B0604030504040204" pitchFamily="34" charset="0"/>
              </a:rPr>
              <a:t>is </a:t>
            </a:r>
          </a:p>
          <a:p>
            <a:r>
              <a:rPr lang="en-US" dirty="0" smtClean="0">
                <a:solidFill>
                  <a:srgbClr val="FF0000"/>
                </a:solidFill>
                <a:latin typeface="MS Shell Dlg 2" panose="020B0604030504040204" pitchFamily="34" charset="0"/>
              </a:rPr>
              <a:t>List </a:t>
            </a:r>
            <a:r>
              <a:rPr lang="en-US" dirty="0">
                <a:solidFill>
                  <a:srgbClr val="FF0000"/>
                </a:solidFill>
                <a:latin typeface="MS Shell Dlg 2" panose="020B0604030504040204" pitchFamily="34" charset="0"/>
              </a:rPr>
              <a:t>video file (.</a:t>
            </a:r>
            <a:r>
              <a:rPr lang="en-US" dirty="0" err="1">
                <a:solidFill>
                  <a:srgbClr val="FF0000"/>
                </a:solidFill>
                <a:latin typeface="MS Shell Dlg 2" panose="020B0604030504040204" pitchFamily="34" charset="0"/>
              </a:rPr>
              <a:t>lvxml</a:t>
            </a:r>
            <a:r>
              <a:rPr lang="en-US" dirty="0">
                <a:solidFill>
                  <a:srgbClr val="FF0000"/>
                </a:solidFill>
                <a:latin typeface="MS Shell Dlg 2" panose="020B0604030504040204" pitchFamily="34" charset="0"/>
              </a:rPr>
              <a:t>) </a:t>
            </a:r>
            <a:r>
              <a:rPr lang="en-US" dirty="0" smtClean="0">
                <a:solidFill>
                  <a:srgbClr val="FF0000"/>
                </a:solidFill>
                <a:latin typeface="MS Shell Dlg 2" panose="020B0604030504040204" pitchFamily="34" charset="0"/>
              </a:rPr>
              <a:t>.</a:t>
            </a:r>
          </a:p>
          <a:p>
            <a:r>
              <a:rPr lang="en-US" dirty="0" smtClean="0">
                <a:solidFill>
                  <a:srgbClr val="FF0000"/>
                </a:solidFill>
                <a:latin typeface="MS Shell Dlg 2" panose="020B0604030504040204" pitchFamily="34" charset="0"/>
              </a:rPr>
              <a:t>User </a:t>
            </a:r>
            <a:r>
              <a:rPr lang="en-US" dirty="0">
                <a:solidFill>
                  <a:srgbClr val="FF0000"/>
                </a:solidFill>
                <a:latin typeface="MS Shell Dlg 2" panose="020B0604030504040204" pitchFamily="34" charset="0"/>
              </a:rPr>
              <a:t>file (.</a:t>
            </a:r>
            <a:r>
              <a:rPr lang="en-US" dirty="0" err="1">
                <a:solidFill>
                  <a:srgbClr val="FF0000"/>
                </a:solidFill>
                <a:latin typeface="MS Shell Dlg 2" panose="020B0604030504040204" pitchFamily="34" charset="0"/>
              </a:rPr>
              <a:t>uxml</a:t>
            </a:r>
            <a:r>
              <a:rPr lang="en-US" dirty="0">
                <a:solidFill>
                  <a:srgbClr val="FF0000"/>
                </a:solidFill>
                <a:latin typeface="MS Shell Dlg 2" panose="020B0604030504040204" pitchFamily="34" charset="0"/>
              </a:rPr>
              <a:t>) </a:t>
            </a:r>
            <a:endParaRPr lang="en-US" dirty="0"/>
          </a:p>
          <a:p>
            <a:r>
              <a:rPr lang="en-US" dirty="0">
                <a:latin typeface="MS Shell Dlg 2" panose="020B0604030504040204" pitchFamily="34" charset="0"/>
              </a:rPr>
              <a:t/>
            </a:r>
            <a:br>
              <a:rPr lang="en-US" dirty="0">
                <a:latin typeface="MS Shell Dlg 2" panose="020B0604030504040204" pitchFamily="34" charset="0"/>
              </a:rPr>
            </a:br>
            <a:r>
              <a:rPr lang="en-US" dirty="0" err="1" smtClean="0">
                <a:latin typeface="MS Shell Dlg 2" panose="020B0604030504040204" pitchFamily="34" charset="0"/>
              </a:rPr>
              <a:t>Os</a:t>
            </a:r>
            <a:r>
              <a:rPr lang="en-US" dirty="0" smtClean="0">
                <a:latin typeface="MS Shell Dlg 2" panose="020B0604030504040204" pitchFamily="34" charset="0"/>
              </a:rPr>
              <a:t> </a:t>
            </a:r>
            <a:r>
              <a:rPr lang="en-US" dirty="0" err="1" smtClean="0">
                <a:latin typeface="MS Shell Dlg 2" panose="020B0604030504040204" pitchFamily="34" charset="0"/>
              </a:rPr>
              <a:t>arquivos</a:t>
            </a:r>
            <a:r>
              <a:rPr lang="en-US" dirty="0" smtClean="0">
                <a:latin typeface="MS Shell Dlg 2" panose="020B0604030504040204" pitchFamily="34" charset="0"/>
              </a:rPr>
              <a:t> </a:t>
            </a:r>
            <a:r>
              <a:rPr lang="en-US" dirty="0" err="1" smtClean="0">
                <a:latin typeface="MS Shell Dlg 2" panose="020B0604030504040204" pitchFamily="34" charset="0"/>
              </a:rPr>
              <a:t>cegados</a:t>
            </a:r>
            <a:r>
              <a:rPr lang="en-US" dirty="0" smtClean="0">
                <a:latin typeface="MS Shell Dlg 2" panose="020B0604030504040204" pitchFamily="34" charset="0"/>
              </a:rPr>
              <a:t> e </a:t>
            </a:r>
            <a:r>
              <a:rPr lang="en-US" dirty="0" err="1" smtClean="0">
                <a:latin typeface="MS Shell Dlg 2" panose="020B0604030504040204" pitchFamily="34" charset="0"/>
              </a:rPr>
              <a:t>embaralhados</a:t>
            </a:r>
            <a:r>
              <a:rPr lang="en-US" dirty="0" smtClean="0">
                <a:latin typeface="MS Shell Dlg 2" panose="020B0604030504040204" pitchFamily="34" charset="0"/>
              </a:rPr>
              <a:t> (.</a:t>
            </a:r>
            <a:r>
              <a:rPr lang="en-US" dirty="0" err="1" smtClean="0">
                <a:latin typeface="MS Shell Dlg 2" panose="020B0604030504040204" pitchFamily="34" charset="0"/>
              </a:rPr>
              <a:t>vcxml</a:t>
            </a:r>
            <a:r>
              <a:rPr lang="en-US" dirty="0" smtClean="0">
                <a:latin typeface="MS Shell Dlg 2" panose="020B0604030504040204" pitchFamily="34" charset="0"/>
              </a:rPr>
              <a:t>) </a:t>
            </a:r>
            <a:r>
              <a:rPr lang="en-US" dirty="0" err="1" smtClean="0">
                <a:latin typeface="MS Shell Dlg 2" panose="020B0604030504040204" pitchFamily="34" charset="0"/>
              </a:rPr>
              <a:t>podem</a:t>
            </a:r>
            <a:r>
              <a:rPr lang="en-US" dirty="0" smtClean="0">
                <a:latin typeface="MS Shell Dlg 2" panose="020B0604030504040204" pitchFamily="34" charset="0"/>
              </a:rPr>
              <a:t> </a:t>
            </a:r>
            <a:r>
              <a:rPr lang="en-US" dirty="0" err="1" smtClean="0">
                <a:latin typeface="MS Shell Dlg 2" panose="020B0604030504040204" pitchFamily="34" charset="0"/>
              </a:rPr>
              <a:t>ser</a:t>
            </a:r>
            <a:r>
              <a:rPr lang="en-US" dirty="0" smtClean="0">
                <a:latin typeface="MS Shell Dlg 2" panose="020B0604030504040204" pitchFamily="34" charset="0"/>
              </a:rPr>
              <a:t> </a:t>
            </a:r>
            <a:r>
              <a:rPr lang="en-US" dirty="0" err="1" smtClean="0">
                <a:latin typeface="MS Shell Dlg 2" panose="020B0604030504040204" pitchFamily="34" charset="0"/>
              </a:rPr>
              <a:t>usados</a:t>
            </a:r>
            <a:r>
              <a:rPr lang="en-US" dirty="0" smtClean="0">
                <a:latin typeface="MS Shell Dlg 2" panose="020B0604030504040204" pitchFamily="34" charset="0"/>
              </a:rPr>
              <a:t> no </a:t>
            </a:r>
            <a:r>
              <a:rPr lang="en-US" dirty="0" err="1" smtClean="0">
                <a:latin typeface="MS Shell Dlg 2" panose="020B0604030504040204" pitchFamily="34" charset="0"/>
              </a:rPr>
              <a:t>módulo</a:t>
            </a:r>
            <a:r>
              <a:rPr lang="en-US" dirty="0">
                <a:latin typeface="MS Shell Dlg 2" panose="020B0604030504040204" pitchFamily="34" charset="0"/>
              </a:rPr>
              <a:t> </a:t>
            </a:r>
            <a:r>
              <a:rPr lang="en-US" dirty="0" err="1">
                <a:latin typeface="MS Shell Dlg 2" panose="020B0604030504040204" pitchFamily="34" charset="0"/>
              </a:rPr>
              <a:t>Etografia</a:t>
            </a:r>
            <a:r>
              <a:rPr lang="en-US" dirty="0">
                <a:latin typeface="MS Shell Dlg 2" panose="020B0604030504040204" pitchFamily="34" charset="0"/>
              </a:rPr>
              <a:t> Video </a:t>
            </a:r>
            <a:r>
              <a:rPr lang="en-US" dirty="0" smtClean="0">
                <a:latin typeface="MS Shell Dlg 2" panose="020B0604030504040204" pitchFamily="34" charset="0"/>
              </a:rPr>
              <a:t>Based para </a:t>
            </a:r>
            <a:r>
              <a:rPr lang="en-US" dirty="0" err="1" smtClean="0">
                <a:latin typeface="MS Shell Dlg 2" panose="020B0604030504040204" pitchFamily="34" charset="0"/>
              </a:rPr>
              <a:t>fazer</a:t>
            </a:r>
            <a:r>
              <a:rPr lang="en-US" dirty="0" smtClean="0">
                <a:latin typeface="MS Shell Dlg 2" panose="020B0604030504040204" pitchFamily="34" charset="0"/>
              </a:rPr>
              <a:t> </a:t>
            </a:r>
            <a:r>
              <a:rPr lang="en-US" dirty="0" err="1" smtClean="0">
                <a:latin typeface="MS Shell Dlg 2" panose="020B0604030504040204" pitchFamily="34" charset="0"/>
              </a:rPr>
              <a:t>análises</a:t>
            </a:r>
            <a:r>
              <a:rPr lang="en-US" dirty="0" smtClean="0">
                <a:latin typeface="MS Shell Dlg 2" panose="020B0604030504040204" pitchFamily="34" charset="0"/>
              </a:rPr>
              <a:t> </a:t>
            </a:r>
            <a:r>
              <a:rPr lang="en-US" dirty="0" err="1" smtClean="0">
                <a:latin typeface="MS Shell Dlg 2" panose="020B0604030504040204" pitchFamily="34" charset="0"/>
              </a:rPr>
              <a:t>cegas</a:t>
            </a:r>
            <a:r>
              <a:rPr lang="en-US" dirty="0" smtClean="0">
                <a:latin typeface="MS Shell Dlg 2" panose="020B0604030504040204" pitchFamily="34" charset="0"/>
              </a:rPr>
              <a:t>. </a:t>
            </a:r>
            <a:r>
              <a:rPr lang="en-US" dirty="0" err="1" smtClean="0">
                <a:latin typeface="MS Shell Dlg 2" panose="020B0604030504040204" pitchFamily="34" charset="0"/>
              </a:rPr>
              <a:t>Posteriormente</a:t>
            </a:r>
            <a:r>
              <a:rPr lang="en-US" dirty="0" smtClean="0">
                <a:latin typeface="MS Shell Dlg 2" panose="020B0604030504040204" pitchFamily="34" charset="0"/>
              </a:rPr>
              <a:t> </a:t>
            </a:r>
            <a:r>
              <a:rPr lang="en-US" dirty="0" err="1" smtClean="0">
                <a:latin typeface="MS Shell Dlg 2" panose="020B0604030504040204" pitchFamily="34" charset="0"/>
              </a:rPr>
              <a:t>eles</a:t>
            </a:r>
            <a:r>
              <a:rPr lang="en-US" dirty="0" smtClean="0">
                <a:latin typeface="MS Shell Dlg 2" panose="020B0604030504040204" pitchFamily="34" charset="0"/>
              </a:rPr>
              <a:t> </a:t>
            </a:r>
            <a:r>
              <a:rPr lang="en-US" dirty="0" err="1" smtClean="0">
                <a:latin typeface="MS Shell Dlg 2" panose="020B0604030504040204" pitchFamily="34" charset="0"/>
              </a:rPr>
              <a:t>podem</a:t>
            </a:r>
            <a:r>
              <a:rPr lang="en-US" dirty="0" smtClean="0">
                <a:latin typeface="MS Shell Dlg 2" panose="020B0604030504040204" pitchFamily="34" charset="0"/>
              </a:rPr>
              <a:t> </a:t>
            </a:r>
            <a:r>
              <a:rPr lang="en-US" dirty="0" err="1" smtClean="0">
                <a:latin typeface="MS Shell Dlg 2" panose="020B0604030504040204" pitchFamily="34" charset="0"/>
              </a:rPr>
              <a:t>ser</a:t>
            </a:r>
            <a:r>
              <a:rPr lang="en-US" dirty="0" smtClean="0">
                <a:latin typeface="MS Shell Dlg 2" panose="020B0604030504040204" pitchFamily="34" charset="0"/>
              </a:rPr>
              <a:t> </a:t>
            </a:r>
            <a:r>
              <a:rPr lang="en-US" dirty="0" err="1" smtClean="0">
                <a:latin typeface="MS Shell Dlg 2" panose="020B0604030504040204" pitchFamily="34" charset="0"/>
              </a:rPr>
              <a:t>revelados</a:t>
            </a:r>
            <a:r>
              <a:rPr lang="en-US" dirty="0" smtClean="0">
                <a:latin typeface="MS Shell Dlg 2" panose="020B0604030504040204" pitchFamily="34" charset="0"/>
              </a:rPr>
              <a:t> </a:t>
            </a:r>
            <a:r>
              <a:rPr lang="en-US" dirty="0" err="1" smtClean="0">
                <a:latin typeface="MS Shell Dlg 2" panose="020B0604030504040204" pitchFamily="34" charset="0"/>
              </a:rPr>
              <a:t>pelo</a:t>
            </a:r>
            <a:r>
              <a:rPr lang="en-US" dirty="0" smtClean="0">
                <a:latin typeface="MS Shell Dlg 2" panose="020B0604030504040204" pitchFamily="34" charset="0"/>
              </a:rPr>
              <a:t> </a:t>
            </a:r>
            <a:r>
              <a:rPr lang="en-US" dirty="0" err="1" smtClean="0">
                <a:latin typeface="MS Shell Dlg 2" panose="020B0604030504040204" pitchFamily="34" charset="0"/>
              </a:rPr>
              <a:t>módulo</a:t>
            </a:r>
            <a:r>
              <a:rPr lang="en-US" dirty="0" smtClean="0">
                <a:latin typeface="MS Shell Dlg 2" panose="020B0604030504040204" pitchFamily="34" charset="0"/>
              </a:rPr>
              <a:t> </a:t>
            </a:r>
            <a:r>
              <a:rPr lang="en-US" dirty="0">
                <a:latin typeface="MS Shell Dlg 2" panose="020B0604030504040204" pitchFamily="34" charset="0"/>
              </a:rPr>
              <a:t>de Unveil blinded videos.</a:t>
            </a:r>
            <a:endParaRPr lang="en-US" dirty="0" smtClean="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2592554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“Open </a:t>
            </a:r>
            <a:r>
              <a:rPr lang="pt-BR" sz="1200" dirty="0" err="1" smtClean="0"/>
              <a:t>List</a:t>
            </a:r>
            <a:r>
              <a:rPr lang="pt-BR" sz="1200" dirty="0" smtClean="0"/>
              <a:t> </a:t>
            </a:r>
            <a:r>
              <a:rPr lang="pt-BR" sz="1200" dirty="0" err="1" smtClean="0"/>
              <a:t>Video</a:t>
            </a:r>
            <a:r>
              <a:rPr lang="pt-BR" sz="1200" dirty="0" smtClean="0"/>
              <a:t>” para abrir uma lista de vídeo.</a:t>
            </a:r>
            <a:endParaRPr lang="pt-BR" sz="1200" dirty="0"/>
          </a:p>
        </p:txBody>
      </p:sp>
    </p:spTree>
    <p:extLst>
      <p:ext uri="{BB962C8B-B14F-4D97-AF65-F5344CB8AC3E}">
        <p14:creationId xmlns:p14="http://schemas.microsoft.com/office/powerpoint/2010/main" val="3076875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“Set </a:t>
            </a:r>
            <a:r>
              <a:rPr lang="pt-BR" sz="1200" dirty="0" err="1" smtClean="0"/>
              <a:t>Destination</a:t>
            </a:r>
            <a:r>
              <a:rPr lang="pt-BR" sz="1200" dirty="0" smtClean="0"/>
              <a:t> Folder” para selecionar uma pasta que suportara os arquivos gerados.</a:t>
            </a:r>
            <a:endParaRPr lang="pt-BR" sz="1200" dirty="0"/>
          </a:p>
        </p:txBody>
      </p:sp>
    </p:spTree>
    <p:extLst>
      <p:ext uri="{BB962C8B-B14F-4D97-AF65-F5344CB8AC3E}">
        <p14:creationId xmlns:p14="http://schemas.microsoft.com/office/powerpoint/2010/main" val="2722055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ao\Dropbox\0-Mestrado\0-Escrita\0-dissertação\Story Board\registerUser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32656"/>
            <a:ext cx="4938727" cy="482453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7"/>
          <p:cNvSpPr/>
          <p:nvPr/>
        </p:nvSpPr>
        <p:spPr>
          <a:xfrm>
            <a:off x="1388041" y="3873574"/>
            <a:ext cx="1944216"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a:t>
            </a:r>
            <a:endParaRPr lang="pt-BR" sz="1100" dirty="0"/>
          </a:p>
        </p:txBody>
      </p:sp>
      <p:sp>
        <p:nvSpPr>
          <p:cNvPr id="4" name="Retângulo 7"/>
          <p:cNvSpPr/>
          <p:nvPr/>
        </p:nvSpPr>
        <p:spPr>
          <a:xfrm>
            <a:off x="3635896" y="3609648"/>
            <a:ext cx="151216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err="1" smtClean="0">
                <a:solidFill>
                  <a:srgbClr val="92D050"/>
                </a:solidFill>
              </a:rPr>
              <a:t>Save</a:t>
            </a:r>
            <a:endParaRPr lang="pt-BR" sz="1100" dirty="0">
              <a:solidFill>
                <a:srgbClr val="92D050"/>
              </a:solidFill>
            </a:endParaRPr>
          </a:p>
        </p:txBody>
      </p:sp>
      <p:sp>
        <p:nvSpPr>
          <p:cNvPr id="5" name="Elipse 4"/>
          <p:cNvSpPr/>
          <p:nvPr/>
        </p:nvSpPr>
        <p:spPr>
          <a:xfrm>
            <a:off x="899592" y="1124744"/>
            <a:ext cx="936104" cy="4320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763688" y="980728"/>
            <a:ext cx="482453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6660232" y="800125"/>
            <a:ext cx="870751" cy="369332"/>
          </a:xfrm>
          <a:prstGeom prst="rect">
            <a:avLst/>
          </a:prstGeom>
          <a:noFill/>
        </p:spPr>
        <p:txBody>
          <a:bodyPr wrap="none" rtlCol="0">
            <a:spAutoFit/>
          </a:bodyPr>
          <a:lstStyle/>
          <a:p>
            <a:r>
              <a:rPr lang="en-US" dirty="0" smtClean="0">
                <a:solidFill>
                  <a:srgbClr val="92D050"/>
                </a:solidFill>
              </a:rPr>
              <a:t>User ID</a:t>
            </a:r>
            <a:endParaRPr lang="en-US" dirty="0">
              <a:solidFill>
                <a:srgbClr val="92D050"/>
              </a:solidFill>
            </a:endParaRPr>
          </a:p>
        </p:txBody>
      </p:sp>
      <p:cxnSp>
        <p:nvCxnSpPr>
          <p:cNvPr id="9" name="Conector de seta reta 8"/>
          <p:cNvCxnSpPr/>
          <p:nvPr/>
        </p:nvCxnSpPr>
        <p:spPr>
          <a:xfrm>
            <a:off x="1619672" y="620688"/>
            <a:ext cx="5153283" cy="2232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6772955" y="2744924"/>
            <a:ext cx="2047517" cy="3139321"/>
          </a:xfrm>
          <a:prstGeom prst="rect">
            <a:avLst/>
          </a:prstGeom>
          <a:noFill/>
        </p:spPr>
        <p:txBody>
          <a:bodyPr wrap="square" rtlCol="0">
            <a:spAutoFit/>
          </a:bodyPr>
          <a:lstStyle/>
          <a:p>
            <a:r>
              <a:rPr lang="en-US" dirty="0" smtClean="0">
                <a:solidFill>
                  <a:srgbClr val="92D050"/>
                </a:solidFill>
              </a:rPr>
              <a:t>Register new user</a:t>
            </a:r>
          </a:p>
          <a:p>
            <a:endParaRPr lang="en-US" dirty="0"/>
          </a:p>
          <a:p>
            <a:r>
              <a:rPr lang="en-US" dirty="0" err="1" smtClean="0">
                <a:solidFill>
                  <a:srgbClr val="92D050"/>
                </a:solidFill>
              </a:rPr>
              <a:t>não</a:t>
            </a:r>
            <a:r>
              <a:rPr lang="en-US" dirty="0" smtClean="0">
                <a:solidFill>
                  <a:srgbClr val="92D050"/>
                </a:solidFill>
              </a:rPr>
              <a:t> </a:t>
            </a:r>
            <a:r>
              <a:rPr lang="en-US" dirty="0" err="1" smtClean="0">
                <a:solidFill>
                  <a:srgbClr val="92D050"/>
                </a:solidFill>
              </a:rPr>
              <a:t>esqueça</a:t>
            </a:r>
            <a:r>
              <a:rPr lang="en-US" dirty="0" smtClean="0">
                <a:solidFill>
                  <a:srgbClr val="92D050"/>
                </a:solidFill>
              </a:rPr>
              <a:t> de </a:t>
            </a:r>
            <a:r>
              <a:rPr lang="en-US" dirty="0" err="1" smtClean="0">
                <a:solidFill>
                  <a:srgbClr val="92D050"/>
                </a:solidFill>
              </a:rPr>
              <a:t>colocar</a:t>
            </a:r>
            <a:r>
              <a:rPr lang="en-US" dirty="0" smtClean="0">
                <a:solidFill>
                  <a:srgbClr val="92D050"/>
                </a:solidFill>
              </a:rPr>
              <a:t> o LOGO DO ETHOWATCHER NO ALTO DA JANELA</a:t>
            </a:r>
          </a:p>
          <a:p>
            <a:endParaRPr lang="en-US" dirty="0"/>
          </a:p>
          <a:p>
            <a:r>
              <a:rPr lang="en-US" dirty="0" err="1" smtClean="0"/>
              <a:t>Indique</a:t>
            </a:r>
            <a:r>
              <a:rPr lang="en-US" dirty="0" smtClean="0"/>
              <a:t> </a:t>
            </a:r>
            <a:r>
              <a:rPr lang="en-US" dirty="0" err="1" smtClean="0"/>
              <a:t>os</a:t>
            </a:r>
            <a:r>
              <a:rPr lang="en-US" dirty="0" smtClean="0"/>
              <a:t> </a:t>
            </a:r>
            <a:r>
              <a:rPr lang="en-US" dirty="0" err="1" smtClean="0"/>
              <a:t>limites</a:t>
            </a:r>
            <a:r>
              <a:rPr lang="en-US" dirty="0" smtClean="0"/>
              <a:t> da </a:t>
            </a:r>
            <a:r>
              <a:rPr lang="en-US" dirty="0" err="1" smtClean="0"/>
              <a:t>senha</a:t>
            </a:r>
            <a:r>
              <a:rPr lang="en-US" dirty="0" smtClean="0"/>
              <a:t> (</a:t>
            </a:r>
            <a:r>
              <a:rPr lang="en-US" dirty="0" err="1" smtClean="0"/>
              <a:t>número</a:t>
            </a:r>
            <a:r>
              <a:rPr lang="en-US" dirty="0" smtClean="0"/>
              <a:t> e </a:t>
            </a:r>
            <a:r>
              <a:rPr lang="en-US" dirty="0" err="1" smtClean="0"/>
              <a:t>tipo</a:t>
            </a:r>
            <a:r>
              <a:rPr lang="en-US" dirty="0" smtClean="0"/>
              <a:t> de </a:t>
            </a:r>
            <a:r>
              <a:rPr lang="en-US" dirty="0" err="1" smtClean="0"/>
              <a:t>caracteres</a:t>
            </a:r>
            <a:r>
              <a:rPr lang="en-US" dirty="0" smtClean="0"/>
              <a:t>, etc.</a:t>
            </a:r>
            <a:endParaRPr lang="en-US" dirty="0"/>
          </a:p>
        </p:txBody>
      </p:sp>
      <p:cxnSp>
        <p:nvCxnSpPr>
          <p:cNvPr id="15" name="Conector de seta reta 14"/>
          <p:cNvCxnSpPr/>
          <p:nvPr/>
        </p:nvCxnSpPr>
        <p:spPr>
          <a:xfrm>
            <a:off x="3008915" y="4113704"/>
            <a:ext cx="3651317" cy="1187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525077" y="1830141"/>
            <a:ext cx="1454635" cy="5907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p:cNvCxnSpPr/>
          <p:nvPr/>
        </p:nvCxnSpPr>
        <p:spPr>
          <a:xfrm flipH="1">
            <a:off x="827584" y="1988840"/>
            <a:ext cx="1152128"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a:off x="971600" y="5517232"/>
            <a:ext cx="928652" cy="369332"/>
          </a:xfrm>
          <a:prstGeom prst="rect">
            <a:avLst/>
          </a:prstGeom>
          <a:noFill/>
        </p:spPr>
        <p:txBody>
          <a:bodyPr wrap="none" rtlCol="0">
            <a:spAutoFit/>
          </a:bodyPr>
          <a:lstStyle/>
          <a:p>
            <a:r>
              <a:rPr lang="pt-BR" dirty="0" err="1" smtClean="0">
                <a:solidFill>
                  <a:srgbClr val="92D050"/>
                </a:solidFill>
              </a:rPr>
              <a:t>Lab</a:t>
            </a:r>
            <a:r>
              <a:rPr lang="pt-BR" dirty="0" smtClean="0">
                <a:solidFill>
                  <a:srgbClr val="92D050"/>
                </a:solidFill>
              </a:rPr>
              <a:t> </a:t>
            </a:r>
            <a:r>
              <a:rPr lang="pt-BR" dirty="0" err="1" smtClean="0">
                <a:solidFill>
                  <a:srgbClr val="92D050"/>
                </a:solidFill>
              </a:rPr>
              <a:t>info</a:t>
            </a:r>
            <a:endParaRPr lang="pt-BR" dirty="0">
              <a:solidFill>
                <a:srgbClr val="92D050"/>
              </a:solidFill>
            </a:endParaRPr>
          </a:p>
        </p:txBody>
      </p:sp>
    </p:spTree>
    <p:extLst>
      <p:ext uri="{BB962C8B-B14F-4D97-AF65-F5344CB8AC3E}">
        <p14:creationId xmlns:p14="http://schemas.microsoft.com/office/powerpoint/2010/main" val="2587673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Informe o nome padrão do vídeos.</a:t>
            </a:r>
            <a:endParaRPr lang="pt-BR" sz="1200" dirty="0"/>
          </a:p>
        </p:txBody>
      </p:sp>
    </p:spTree>
    <p:extLst>
      <p:ext uri="{BB962C8B-B14F-4D97-AF65-F5344CB8AC3E}">
        <p14:creationId xmlns:p14="http://schemas.microsoft.com/office/powerpoint/2010/main" val="40742192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“Set </a:t>
            </a:r>
            <a:r>
              <a:rPr lang="pt-BR" sz="1200" dirty="0" err="1" smtClean="0"/>
              <a:t>user</a:t>
            </a:r>
            <a:r>
              <a:rPr lang="pt-BR" sz="1200" dirty="0" smtClean="0"/>
              <a:t> Key” para gerar o segredo.</a:t>
            </a:r>
            <a:endParaRPr lang="pt-BR" sz="1200" dirty="0"/>
          </a:p>
        </p:txBody>
      </p:sp>
    </p:spTree>
    <p:extLst>
      <p:ext uri="{BB962C8B-B14F-4D97-AF65-F5344CB8AC3E}">
        <p14:creationId xmlns:p14="http://schemas.microsoft.com/office/powerpoint/2010/main" val="4124767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755576"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o Codec dos vídeos cegos.</a:t>
            </a:r>
            <a:endParaRPr lang="pt-BR" sz="1200" dirty="0"/>
          </a:p>
        </p:txBody>
      </p:sp>
    </p:spTree>
    <p:extLst>
      <p:ext uri="{BB962C8B-B14F-4D97-AF65-F5344CB8AC3E}">
        <p14:creationId xmlns:p14="http://schemas.microsoft.com/office/powerpoint/2010/main" val="39528166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66" y="274638"/>
            <a:ext cx="7155645" cy="6322714"/>
          </a:xfrm>
        </p:spPr>
      </p:pic>
      <p:sp>
        <p:nvSpPr>
          <p:cNvPr id="5" name="Retângulo 5"/>
          <p:cNvSpPr/>
          <p:nvPr/>
        </p:nvSpPr>
        <p:spPr>
          <a:xfrm>
            <a:off x="899592" y="5157192"/>
            <a:ext cx="58326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blind</a:t>
            </a:r>
            <a:r>
              <a:rPr lang="pt-BR" sz="1200" dirty="0" smtClean="0"/>
              <a:t> para começar a operação de embaralhar e cegar . Espere todas as barras  chegarem em 100% e o aviso.</a:t>
            </a:r>
            <a:endParaRPr lang="pt-BR" sz="1200" dirty="0"/>
          </a:p>
        </p:txBody>
      </p:sp>
      <p:sp>
        <p:nvSpPr>
          <p:cNvPr id="6" name="Retângulo 5"/>
          <p:cNvSpPr/>
          <p:nvPr/>
        </p:nvSpPr>
        <p:spPr>
          <a:xfrm>
            <a:off x="1331641" y="2780928"/>
            <a:ext cx="792088"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Padrão</a:t>
            </a:r>
          </a:p>
        </p:txBody>
      </p:sp>
    </p:spTree>
    <p:extLst>
      <p:ext uri="{BB962C8B-B14F-4D97-AF65-F5344CB8AC3E}">
        <p14:creationId xmlns:p14="http://schemas.microsoft.com/office/powerpoint/2010/main" val="28491656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Unveil</a:t>
            </a:r>
            <a:r>
              <a:rPr lang="pt-BR" dirty="0" smtClean="0"/>
              <a:t> </a:t>
            </a:r>
            <a:r>
              <a:rPr lang="pt-BR" dirty="0" err="1" smtClean="0"/>
              <a:t>blinded</a:t>
            </a:r>
            <a:r>
              <a:rPr lang="pt-BR" dirty="0" smtClean="0"/>
              <a:t> </a:t>
            </a:r>
            <a:r>
              <a:rPr lang="pt-BR" dirty="0" err="1" smtClean="0"/>
              <a:t>videos</a:t>
            </a:r>
            <a:r>
              <a:rPr lang="pt-BR" dirty="0" smtClean="0"/>
              <a:t>.</a:t>
            </a:r>
            <a:endParaRPr lang="pt-BR" dirty="0"/>
          </a:p>
        </p:txBody>
      </p:sp>
      <p:sp>
        <p:nvSpPr>
          <p:cNvPr id="3" name="Retângulo 2"/>
          <p:cNvSpPr/>
          <p:nvPr/>
        </p:nvSpPr>
        <p:spPr>
          <a:xfrm>
            <a:off x="539552" y="1700809"/>
            <a:ext cx="7272808"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Unveil Blinding </a:t>
            </a:r>
            <a:r>
              <a:rPr lang="en-US" b="1" dirty="0">
                <a:solidFill>
                  <a:srgbClr val="00AC00"/>
                </a:solidFill>
                <a:latin typeface="MS Shell Dlg 2" panose="020B0604030504040204" pitchFamily="34" charset="0"/>
              </a:rPr>
              <a:t>Video </a:t>
            </a:r>
            <a:r>
              <a:rPr lang="en-US" b="1" dirty="0" smtClean="0">
                <a:solidFill>
                  <a:srgbClr val="00AC00"/>
                </a:solidFill>
                <a:latin typeface="MS Shell Dlg 2" panose="020B0604030504040204" pitchFamily="34" charset="0"/>
              </a:rPr>
              <a:t>Files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smtClean="0">
                <a:latin typeface="MS Shell Dlg 2" panose="020B0604030504040204" pitchFamily="34" charset="0"/>
              </a:rPr>
              <a:t>will can unveil </a:t>
            </a:r>
            <a:r>
              <a:rPr lang="en-US" dirty="0" err="1" smtClean="0">
                <a:latin typeface="MS Shell Dlg 2" panose="020B0604030504040204" pitchFamily="34" charset="0"/>
              </a:rPr>
              <a:t>os</a:t>
            </a:r>
            <a:r>
              <a:rPr lang="en-US" dirty="0" smtClean="0">
                <a:latin typeface="MS Shell Dlg 2" panose="020B0604030504040204" pitchFamily="34" charset="0"/>
              </a:rPr>
              <a:t> videos </a:t>
            </a:r>
            <a:r>
              <a:rPr lang="en-US" dirty="0" err="1" smtClean="0">
                <a:latin typeface="MS Shell Dlg 2" panose="020B0604030504040204" pitchFamily="34" charset="0"/>
              </a:rPr>
              <a:t>cegados</a:t>
            </a:r>
            <a:r>
              <a:rPr lang="en-US" dirty="0" smtClean="0">
                <a:latin typeface="MS Shell Dlg 2" panose="020B0604030504040204" pitchFamily="34" charset="0"/>
              </a:rPr>
              <a:t>. </a:t>
            </a:r>
            <a:endParaRPr lang="en-US" dirty="0">
              <a:latin typeface="MS Shell Dlg 2" panose="020B0604030504040204" pitchFamily="34" charset="0"/>
            </a:endParaRPr>
          </a:p>
          <a:p>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a:t>
            </a:r>
            <a:r>
              <a:rPr lang="en-US" dirty="0" smtClean="0">
                <a:latin typeface="MS Shell Dlg 2" panose="020B0604030504040204" pitchFamily="34" charset="0"/>
              </a:rPr>
              <a:t>functions </a:t>
            </a:r>
            <a:r>
              <a:rPr lang="en-US" dirty="0">
                <a:latin typeface="MS Shell Dlg 2" panose="020B0604030504040204" pitchFamily="34" charset="0"/>
              </a:rPr>
              <a:t>in this module work is </a:t>
            </a:r>
          </a:p>
          <a:p>
            <a:r>
              <a:rPr lang="en-US" dirty="0" smtClean="0">
                <a:solidFill>
                  <a:srgbClr val="FF0000"/>
                </a:solidFill>
                <a:latin typeface="MS Shell Dlg 2" panose="020B0604030504040204" pitchFamily="34" charset="0"/>
              </a:rPr>
              <a:t>Blinding </a:t>
            </a:r>
            <a:r>
              <a:rPr lang="en-US" dirty="0">
                <a:solidFill>
                  <a:srgbClr val="FF0000"/>
                </a:solidFill>
                <a:latin typeface="MS Shell Dlg 2" panose="020B0604030504040204" pitchFamily="34" charset="0"/>
              </a:rPr>
              <a:t>video files (.</a:t>
            </a:r>
            <a:r>
              <a:rPr lang="en-US" dirty="0" err="1" smtClean="0">
                <a:solidFill>
                  <a:srgbClr val="FF0000"/>
                </a:solidFill>
                <a:latin typeface="MS Shell Dlg 2" panose="020B0604030504040204" pitchFamily="34" charset="0"/>
              </a:rPr>
              <a:t>lcxml</a:t>
            </a:r>
            <a:r>
              <a:rPr lang="en-US" dirty="0">
                <a:solidFill>
                  <a:srgbClr val="FF0000"/>
                </a:solidFill>
                <a:latin typeface="MS Shell Dlg 2" panose="020B0604030504040204" pitchFamily="34" charset="0"/>
              </a:rPr>
              <a:t>) .</a:t>
            </a:r>
          </a:p>
          <a:p>
            <a:r>
              <a:rPr lang="en-US" dirty="0">
                <a:solidFill>
                  <a:srgbClr val="FF0000"/>
                </a:solidFill>
                <a:latin typeface="MS Shell Dlg 2" panose="020B0604030504040204" pitchFamily="34" charset="0"/>
              </a:rPr>
              <a:t>User file (.</a:t>
            </a:r>
            <a:r>
              <a:rPr lang="en-US" dirty="0" err="1">
                <a:solidFill>
                  <a:srgbClr val="FF0000"/>
                </a:solidFill>
                <a:latin typeface="MS Shell Dlg 2" panose="020B0604030504040204" pitchFamily="34" charset="0"/>
              </a:rPr>
              <a:t>uxml</a:t>
            </a:r>
            <a:r>
              <a:rPr lang="en-US" dirty="0">
                <a:solidFill>
                  <a:srgbClr val="FF0000"/>
                </a:solidFill>
                <a:latin typeface="MS Shell Dlg 2" panose="020B0604030504040204" pitchFamily="34" charset="0"/>
              </a:rPr>
              <a:t>) </a:t>
            </a:r>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8862489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cstate="print"/>
          <a:stretch>
            <a:fillRect/>
          </a:stretch>
        </p:blipFill>
        <p:spPr>
          <a:xfrm>
            <a:off x="1763688" y="274638"/>
            <a:ext cx="4848225" cy="6010275"/>
          </a:xfrm>
          <a:prstGeom prst="rect">
            <a:avLst/>
          </a:prstGeom>
        </p:spPr>
      </p:pic>
      <p:sp>
        <p:nvSpPr>
          <p:cNvPr id="5" name="Retângulo 5"/>
          <p:cNvSpPr/>
          <p:nvPr/>
        </p:nvSpPr>
        <p:spPr>
          <a:xfrm>
            <a:off x="2044576" y="4941168"/>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“open </a:t>
            </a:r>
            <a:r>
              <a:rPr lang="pt-BR" sz="1200" dirty="0" err="1" smtClean="0"/>
              <a:t>user</a:t>
            </a:r>
            <a:r>
              <a:rPr lang="pt-BR" sz="1200" dirty="0" smtClean="0"/>
              <a:t> </a:t>
            </a:r>
            <a:r>
              <a:rPr lang="pt-BR" sz="1200" dirty="0" err="1" smtClean="0"/>
              <a:t>key</a:t>
            </a:r>
            <a:r>
              <a:rPr lang="pt-BR" sz="1200" dirty="0" smtClean="0"/>
              <a:t>” para abrir o arquivo de usuário que foi usado para gerar a senha dos vídeos. </a:t>
            </a:r>
            <a:endParaRPr lang="pt-BR" sz="1200" dirty="0"/>
          </a:p>
        </p:txBody>
      </p:sp>
    </p:spTree>
    <p:extLst>
      <p:ext uri="{BB962C8B-B14F-4D97-AF65-F5344CB8AC3E}">
        <p14:creationId xmlns:p14="http://schemas.microsoft.com/office/powerpoint/2010/main" val="35084570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cstate="print"/>
          <a:stretch>
            <a:fillRect/>
          </a:stretch>
        </p:blipFill>
        <p:spPr>
          <a:xfrm>
            <a:off x="1763688" y="274638"/>
            <a:ext cx="4848225" cy="6010275"/>
          </a:xfrm>
          <a:prstGeom prst="rect">
            <a:avLst/>
          </a:prstGeom>
        </p:spPr>
      </p:pic>
      <p:sp>
        <p:nvSpPr>
          <p:cNvPr id="5" name="Retângulo 5"/>
          <p:cNvSpPr/>
          <p:nvPr/>
        </p:nvSpPr>
        <p:spPr>
          <a:xfrm>
            <a:off x="2044576" y="4941168"/>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Clique no botão “</a:t>
            </a:r>
            <a:r>
              <a:rPr lang="pt-BR" sz="1200" dirty="0" err="1" smtClean="0"/>
              <a:t>add</a:t>
            </a:r>
            <a:r>
              <a:rPr lang="pt-BR" sz="1200" dirty="0" smtClean="0"/>
              <a:t> </a:t>
            </a:r>
            <a:r>
              <a:rPr lang="pt-BR" sz="1200" dirty="0" err="1" smtClean="0"/>
              <a:t>video</a:t>
            </a:r>
            <a:r>
              <a:rPr lang="pt-BR" sz="1200" dirty="0" smtClean="0"/>
              <a:t>” para selecionar um novo vídeo à lista de vídeos que será revelado. </a:t>
            </a:r>
            <a:endParaRPr lang="pt-BR" sz="1200" dirty="0"/>
          </a:p>
        </p:txBody>
      </p:sp>
    </p:spTree>
    <p:extLst>
      <p:ext uri="{BB962C8B-B14F-4D97-AF65-F5344CB8AC3E}">
        <p14:creationId xmlns:p14="http://schemas.microsoft.com/office/powerpoint/2010/main" val="17119989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547664" y="116632"/>
            <a:ext cx="5275858" cy="6576467"/>
          </a:xfrm>
          <a:prstGeom prst="rect">
            <a:avLst/>
          </a:prstGeom>
        </p:spPr>
      </p:pic>
      <p:sp>
        <p:nvSpPr>
          <p:cNvPr id="5" name="Retângulo 5"/>
          <p:cNvSpPr/>
          <p:nvPr/>
        </p:nvSpPr>
        <p:spPr>
          <a:xfrm>
            <a:off x="2428776" y="5202759"/>
            <a:ext cx="4286447" cy="1105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Os vídeos com que constam com o Status OK serão revelados ao pressionar o botão “</a:t>
            </a:r>
            <a:r>
              <a:rPr lang="pt-BR" sz="1200" dirty="0" err="1" smtClean="0"/>
              <a:t>Unveil</a:t>
            </a:r>
            <a:r>
              <a:rPr lang="pt-BR" sz="1200" dirty="0" smtClean="0"/>
              <a:t>”</a:t>
            </a:r>
            <a:endParaRPr lang="pt-BR" sz="1200" dirty="0"/>
          </a:p>
        </p:txBody>
      </p:sp>
    </p:spTree>
    <p:extLst>
      <p:ext uri="{BB962C8B-B14F-4D97-AF65-F5344CB8AC3E}">
        <p14:creationId xmlns:p14="http://schemas.microsoft.com/office/powerpoint/2010/main" val="2816431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Build a </a:t>
            </a:r>
            <a:r>
              <a:rPr lang="pt-BR" dirty="0" err="1" smtClean="0"/>
              <a:t>behavior-sample</a:t>
            </a:r>
            <a:r>
              <a:rPr lang="pt-BR" dirty="0" smtClean="0"/>
              <a:t> </a:t>
            </a:r>
            <a:r>
              <a:rPr lang="pt-BR" dirty="0" err="1" smtClean="0"/>
              <a:t>video</a:t>
            </a:r>
            <a:endParaRPr lang="pt-BR" dirty="0"/>
          </a:p>
        </p:txBody>
      </p:sp>
      <p:sp>
        <p:nvSpPr>
          <p:cNvPr id="4" name="Retângulo 3"/>
          <p:cNvSpPr/>
          <p:nvPr/>
        </p:nvSpPr>
        <p:spPr>
          <a:xfrm>
            <a:off x="827584" y="1844824"/>
            <a:ext cx="6390456" cy="2585323"/>
          </a:xfrm>
          <a:prstGeom prst="rect">
            <a:avLst/>
          </a:prstGeom>
        </p:spPr>
        <p:txBody>
          <a:bodyPr wrap="square">
            <a:spAutoFit/>
          </a:bodyPr>
          <a:lstStyle/>
          <a:p>
            <a:r>
              <a:rPr lang="en-US" b="1" dirty="0">
                <a:latin typeface="MS Shell Dlg 2" panose="020B0604030504040204" pitchFamily="34" charset="0"/>
              </a:rPr>
              <a:t>On click</a:t>
            </a:r>
            <a:r>
              <a:rPr lang="en-US" dirty="0">
                <a:latin typeface="MS Shell Dlg 2" panose="020B0604030504040204" pitchFamily="34" charset="0"/>
              </a:rPr>
              <a:t> in </a:t>
            </a:r>
            <a:r>
              <a:rPr lang="en-US" b="1" dirty="0" smtClean="0">
                <a:solidFill>
                  <a:srgbClr val="00AC00"/>
                </a:solidFill>
                <a:latin typeface="MS Shell Dlg 2" panose="020B0604030504040204" pitchFamily="34" charset="0"/>
              </a:rPr>
              <a:t>Build a behavior-sample video button</a:t>
            </a:r>
            <a:r>
              <a:rPr lang="en-US" dirty="0" smtClean="0">
                <a:latin typeface="MS Shell Dlg 2" panose="020B0604030504040204" pitchFamily="34" charset="0"/>
              </a:rPr>
              <a:t> </a:t>
            </a:r>
            <a:r>
              <a:rPr lang="en-US" dirty="0">
                <a:latin typeface="MS Shell Dlg 2" panose="020B0604030504040204" pitchFamily="34" charset="0"/>
              </a:rPr>
              <a:t>you </a:t>
            </a:r>
            <a:r>
              <a:rPr lang="en-US" dirty="0" err="1">
                <a:latin typeface="MS Shell Dlg 2" panose="020B0604030504040204" pitchFamily="34" charset="0"/>
              </a:rPr>
              <a:t>poderá</a:t>
            </a:r>
            <a:r>
              <a:rPr lang="en-US" dirty="0">
                <a:latin typeface="MS Shell Dlg 2" panose="020B0604030504040204" pitchFamily="34" charset="0"/>
              </a:rPr>
              <a:t> </a:t>
            </a:r>
            <a:r>
              <a:rPr lang="en-US" dirty="0" err="1" smtClean="0">
                <a:latin typeface="MS Shell Dlg 2" panose="020B0604030504040204" pitchFamily="34" charset="0"/>
              </a:rPr>
              <a:t>criar</a:t>
            </a:r>
            <a:r>
              <a:rPr lang="en-US" dirty="0" smtClean="0">
                <a:latin typeface="MS Shell Dlg 2" panose="020B0604030504040204" pitchFamily="34" charset="0"/>
              </a:rPr>
              <a:t> um </a:t>
            </a:r>
            <a:r>
              <a:rPr lang="en-US" dirty="0" err="1" smtClean="0">
                <a:latin typeface="MS Shell Dlg 2" panose="020B0604030504040204" pitchFamily="34" charset="0"/>
              </a:rPr>
              <a:t>arquivo</a:t>
            </a:r>
            <a:r>
              <a:rPr lang="en-US" dirty="0" smtClean="0">
                <a:latin typeface="MS Shell Dlg 2" panose="020B0604030504040204" pitchFamily="34" charset="0"/>
              </a:rPr>
              <a:t> de video .</a:t>
            </a:r>
            <a:r>
              <a:rPr lang="en-US" dirty="0" err="1" smtClean="0">
                <a:latin typeface="MS Shell Dlg 2" panose="020B0604030504040204" pitchFamily="34" charset="0"/>
              </a:rPr>
              <a:t>avi</a:t>
            </a:r>
            <a:r>
              <a:rPr lang="en-US" dirty="0" smtClean="0">
                <a:latin typeface="MS Shell Dlg 2" panose="020B0604030504040204" pitchFamily="34" charset="0"/>
              </a:rPr>
              <a:t> com </a:t>
            </a:r>
            <a:r>
              <a:rPr lang="en-US" dirty="0" err="1" smtClean="0">
                <a:latin typeface="MS Shell Dlg 2" panose="020B0604030504040204" pitchFamily="34" charset="0"/>
              </a:rPr>
              <a:t>amostras</a:t>
            </a:r>
            <a:r>
              <a:rPr lang="en-US" dirty="0" smtClean="0">
                <a:latin typeface="MS Shell Dlg 2" panose="020B0604030504040204" pitchFamily="34" charset="0"/>
              </a:rPr>
              <a:t> dos </a:t>
            </a:r>
            <a:r>
              <a:rPr lang="en-US" dirty="0" err="1" smtClean="0">
                <a:latin typeface="MS Shell Dlg 2" panose="020B0604030504040204" pitchFamily="34" charset="0"/>
              </a:rPr>
              <a:t>comportamentos</a:t>
            </a:r>
            <a:r>
              <a:rPr lang="en-US" dirty="0" smtClean="0">
                <a:latin typeface="MS Shell Dlg 2" panose="020B0604030504040204" pitchFamily="34" charset="0"/>
              </a:rPr>
              <a:t>. </a:t>
            </a:r>
            <a:r>
              <a:rPr lang="en-US" dirty="0">
                <a:latin typeface="MS Shell Dlg 2" panose="020B0604030504040204" pitchFamily="34" charset="0"/>
              </a:rPr>
              <a:t/>
            </a:r>
            <a:br>
              <a:rPr lang="en-US" dirty="0">
                <a:latin typeface="MS Shell Dlg 2" panose="020B0604030504040204" pitchFamily="34" charset="0"/>
              </a:rPr>
            </a:br>
            <a:endParaRPr lang="en-US" dirty="0">
              <a:latin typeface="MS Shell Dlg 2" panose="020B0604030504040204" pitchFamily="34" charset="0"/>
            </a:endParaRPr>
          </a:p>
          <a:p>
            <a:r>
              <a:rPr lang="en-US" dirty="0">
                <a:latin typeface="MS Shell Dlg 2" panose="020B0604030504040204" pitchFamily="34" charset="0"/>
              </a:rPr>
              <a:t>The requisites for functions in this module work is </a:t>
            </a:r>
          </a:p>
          <a:p>
            <a:r>
              <a:rPr lang="en-US" dirty="0" err="1" smtClean="0">
                <a:solidFill>
                  <a:srgbClr val="FF0000"/>
                </a:solidFill>
                <a:latin typeface="MS Shell Dlg 2" panose="020B0604030504040204" pitchFamily="34" charset="0"/>
              </a:rPr>
              <a:t>Etografia</a:t>
            </a:r>
            <a:r>
              <a:rPr lang="en-US" dirty="0" smtClean="0">
                <a:solidFill>
                  <a:srgbClr val="FF0000"/>
                </a:solidFill>
                <a:latin typeface="MS Shell Dlg 2" panose="020B0604030504040204" pitchFamily="34" charset="0"/>
              </a:rPr>
              <a:t> file (.</a:t>
            </a:r>
            <a:r>
              <a:rPr lang="en-US" dirty="0" err="1" smtClean="0">
                <a:solidFill>
                  <a:srgbClr val="FF0000"/>
                </a:solidFill>
                <a:latin typeface="MS Shell Dlg 2" panose="020B0604030504040204" pitchFamily="34" charset="0"/>
              </a:rPr>
              <a:t>etoxml</a:t>
            </a:r>
            <a:r>
              <a:rPr lang="en-US" dirty="0" smtClean="0">
                <a:solidFill>
                  <a:srgbClr val="FF0000"/>
                </a:solidFill>
                <a:latin typeface="MS Shell Dlg 2" panose="020B0604030504040204" pitchFamily="34" charset="0"/>
              </a:rPr>
              <a:t>) </a:t>
            </a:r>
            <a:r>
              <a:rPr lang="en-US" dirty="0">
                <a:solidFill>
                  <a:srgbClr val="FF0000"/>
                </a:solidFill>
                <a:latin typeface="MS Shell Dlg 2" panose="020B0604030504040204" pitchFamily="34" charset="0"/>
              </a:rPr>
              <a:t>.</a:t>
            </a:r>
          </a:p>
          <a:p>
            <a:endParaRPr lang="en-US" dirty="0"/>
          </a:p>
          <a:p>
            <a:r>
              <a:rPr lang="en-US" dirty="0">
                <a:latin typeface="MS Shell Dlg 2" panose="020B0604030504040204" pitchFamily="34" charset="0"/>
              </a:rPr>
              <a:t/>
            </a:r>
            <a:br>
              <a:rPr lang="en-US" dirty="0">
                <a:latin typeface="MS Shell Dlg 2" panose="020B0604030504040204" pitchFamily="34" charset="0"/>
              </a:rPr>
            </a:br>
            <a:endParaRPr lang="en-US" dirty="0">
              <a:solidFill>
                <a:srgbClr val="000000"/>
              </a:solidFill>
              <a:latin typeface="MS Shell Dlg 2" panose="020B0604030504040204" pitchFamily="34" charset="0"/>
            </a:endParaRPr>
          </a:p>
        </p:txBody>
      </p:sp>
    </p:spTree>
    <p:extLst>
      <p:ext uri="{BB962C8B-B14F-4D97-AF65-F5344CB8AC3E}">
        <p14:creationId xmlns:p14="http://schemas.microsoft.com/office/powerpoint/2010/main" val="17282304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0" y="404663"/>
            <a:ext cx="9019384" cy="5721499"/>
          </a:xfrm>
          <a:prstGeom prst="rect">
            <a:avLst/>
          </a:prstGeom>
        </p:spPr>
      </p:pic>
      <p:sp>
        <p:nvSpPr>
          <p:cNvPr id="5" name="Retângulo 5"/>
          <p:cNvSpPr/>
          <p:nvPr/>
        </p:nvSpPr>
        <p:spPr>
          <a:xfrm>
            <a:off x="611560" y="4365104"/>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Para </a:t>
            </a:r>
            <a:r>
              <a:rPr lang="pt-BR" sz="1200" dirty="0"/>
              <a:t> </a:t>
            </a:r>
            <a:r>
              <a:rPr lang="pt-BR" sz="1200" dirty="0" smtClean="0"/>
              <a:t>gerar um vídeo de fluxo comportamental clique no botão  “open </a:t>
            </a:r>
            <a:r>
              <a:rPr lang="pt-BR" sz="1200" dirty="0" err="1" smtClean="0"/>
              <a:t>Analyses</a:t>
            </a:r>
            <a:r>
              <a:rPr lang="pt-BR" sz="1200" dirty="0" smtClean="0"/>
              <a:t> File” para abrir um arquivo de </a:t>
            </a:r>
            <a:r>
              <a:rPr lang="pt-BR" sz="1200" dirty="0" err="1" smtClean="0"/>
              <a:t>etografia</a:t>
            </a:r>
            <a:endParaRPr lang="pt-BR" sz="1200" dirty="0"/>
          </a:p>
        </p:txBody>
      </p:sp>
    </p:spTree>
    <p:extLst>
      <p:ext uri="{BB962C8B-B14F-4D97-AF65-F5344CB8AC3E}">
        <p14:creationId xmlns:p14="http://schemas.microsoft.com/office/powerpoint/2010/main" val="3521754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Tela </a:t>
            </a:r>
            <a:r>
              <a:rPr lang="pt-BR" dirty="0" err="1" smtClean="0"/>
              <a:t>Load</a:t>
            </a:r>
            <a:r>
              <a:rPr lang="pt-BR" dirty="0" smtClean="0"/>
              <a:t> </a:t>
            </a:r>
            <a:r>
              <a:rPr lang="pt-BR" dirty="0" err="1" smtClean="0"/>
              <a:t>User</a:t>
            </a:r>
            <a:endParaRPr lang="pt-BR" dirty="0"/>
          </a:p>
        </p:txBody>
      </p:sp>
      <p:sp>
        <p:nvSpPr>
          <p:cNvPr id="4" name="Rectangle 3"/>
          <p:cNvSpPr/>
          <p:nvPr/>
        </p:nvSpPr>
        <p:spPr>
          <a:xfrm>
            <a:off x="539552" y="1628800"/>
            <a:ext cx="7226460" cy="3693319"/>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00AC00"/>
                </a:solidFill>
                <a:latin typeface="MS Shell Dlg 2" panose="020B0604030504040204" pitchFamily="34" charset="0"/>
              </a:rPr>
              <a:t>Load</a:t>
            </a:r>
            <a:r>
              <a:rPr lang="pt-BR" b="1" dirty="0" smtClean="0">
                <a:solidFill>
                  <a:srgbClr val="00AC00"/>
                </a:solidFill>
                <a:latin typeface="MS Shell Dlg 2" panose="020B0604030504040204" pitchFamily="34" charset="0"/>
              </a:rPr>
              <a:t> </a:t>
            </a:r>
            <a:r>
              <a:rPr lang="pt-BR" b="1" dirty="0" err="1" smtClean="0">
                <a:solidFill>
                  <a:srgbClr val="00AC00"/>
                </a:solidFill>
                <a:latin typeface="MS Shell Dlg 2" panose="020B0604030504040204" pitchFamily="34" charset="0"/>
              </a:rPr>
              <a:t>User</a:t>
            </a:r>
            <a:r>
              <a:rPr lang="pt-BR" b="1" dirty="0" smtClean="0">
                <a:solidFill>
                  <a:srgbClr val="00AC00"/>
                </a:solidFill>
                <a:latin typeface="MS Shell Dlg 2" panose="020B0604030504040204" pitchFamily="34" charset="0"/>
              </a:rPr>
              <a:t> </a:t>
            </a:r>
            <a:r>
              <a:rPr lang="pt-BR" dirty="0" err="1" smtClean="0">
                <a:latin typeface="MS Shell Dlg 2" panose="020B0604030504040204" pitchFamily="34" charset="0"/>
              </a:rPr>
              <a:t>button</a:t>
            </a:r>
            <a:r>
              <a:rPr lang="pt-BR" dirty="0" smtClean="0">
                <a:latin typeface="MS Shell Dlg 2" panose="020B0604030504040204" pitchFamily="34" charset="0"/>
              </a:rPr>
              <a:t> </a:t>
            </a:r>
            <a:r>
              <a:rPr lang="en-US" dirty="0" smtClean="0">
                <a:latin typeface="MS Shell Dlg 2" panose="020B0604030504040204" pitchFamily="34" charset="0"/>
              </a:rPr>
              <a:t>to </a:t>
            </a:r>
            <a:r>
              <a:rPr lang="pt-BR" dirty="0" err="1" smtClean="0">
                <a:latin typeface="MS Shell Dlg 2" panose="020B0604030504040204" pitchFamily="34" charset="0"/>
              </a:rPr>
              <a:t>load</a:t>
            </a:r>
            <a:r>
              <a:rPr lang="pt-BR" dirty="0" smtClean="0">
                <a:latin typeface="MS Shell Dlg 2" panose="020B0604030504040204" pitchFamily="34" charset="0"/>
              </a:rPr>
              <a:t> a </a:t>
            </a:r>
            <a:r>
              <a:rPr lang="pt-BR" dirty="0" err="1" smtClean="0">
                <a:latin typeface="MS Shell Dlg 2" panose="020B0604030504040204" pitchFamily="34" charset="0"/>
              </a:rPr>
              <a:t>user</a:t>
            </a:r>
            <a:r>
              <a:rPr lang="pt-BR" dirty="0" smtClean="0">
                <a:latin typeface="MS Shell Dlg 2" panose="020B0604030504040204" pitchFamily="34" charset="0"/>
              </a:rPr>
              <a:t> </a:t>
            </a:r>
            <a:r>
              <a:rPr lang="pt-BR" dirty="0" err="1" smtClean="0">
                <a:latin typeface="MS Shell Dlg 2" panose="020B0604030504040204" pitchFamily="34" charset="0"/>
              </a:rPr>
              <a:t>code</a:t>
            </a:r>
            <a:r>
              <a:rPr lang="pt-BR" dirty="0" smtClean="0">
                <a:latin typeface="MS Shell Dlg 2" panose="020B0604030504040204" pitchFamily="34" charset="0"/>
              </a:rPr>
              <a:t> in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dirty="0" err="1" smtClean="0">
                <a:latin typeface="MS Shell Dlg 2" panose="020B0604030504040204" pitchFamily="34" charset="0"/>
              </a:rPr>
              <a:t>EthoWatcher</a:t>
            </a:r>
            <a:r>
              <a:rPr lang="pt-BR" dirty="0" smtClean="0">
                <a:latin typeface="MS Shell Dlg 2" panose="020B0604030504040204" pitchFamily="34" charset="0"/>
              </a:rPr>
              <a:t> OS</a:t>
            </a:r>
            <a:r>
              <a:rPr lang="en-US" dirty="0" smtClean="0">
                <a:latin typeface="MS Shell Dlg 2" panose="020B0604030504040204" pitchFamily="34" charset="0"/>
              </a:rPr>
              <a:t>. </a:t>
            </a:r>
            <a:r>
              <a:rPr lang="pt-BR" dirty="0" smtClean="0">
                <a:latin typeface="MS Shell Dlg 2" panose="020B0604030504040204" pitchFamily="34" charset="0"/>
              </a:rPr>
              <a:t>The</a:t>
            </a:r>
            <a:r>
              <a:rPr lang="pt-BR" dirty="0" smtClean="0">
                <a:solidFill>
                  <a:srgbClr val="000000"/>
                </a:solidFill>
                <a:latin typeface="MS Shell Dlg 2" panose="020B0604030504040204" pitchFamily="34" charset="0"/>
              </a:rPr>
              <a:t> </a:t>
            </a:r>
            <a:r>
              <a:rPr lang="pt-BR" b="1" dirty="0" smtClean="0">
                <a:solidFill>
                  <a:srgbClr val="000000"/>
                </a:solidFill>
                <a:latin typeface="MS Shell Dlg 2" panose="020B0604030504040204" pitchFamily="34" charset="0"/>
              </a:rPr>
              <a:t>requisite</a:t>
            </a:r>
            <a:r>
              <a:rPr lang="pt-BR" dirty="0" smtClean="0">
                <a:latin typeface="MS Shell Dlg 2" panose="020B0604030504040204" pitchFamily="34" charset="0"/>
              </a:rPr>
              <a:t> </a:t>
            </a:r>
            <a:r>
              <a:rPr lang="pt-BR" dirty="0">
                <a:latin typeface="MS Shell Dlg 2" panose="020B0604030504040204" pitchFamily="34" charset="0"/>
              </a:rPr>
              <a:t>for </a:t>
            </a:r>
            <a:r>
              <a:rPr lang="pt-BR" dirty="0" err="1">
                <a:latin typeface="MS Shell Dlg 2" panose="020B0604030504040204" pitchFamily="34" charset="0"/>
              </a:rPr>
              <a:t>this</a:t>
            </a:r>
            <a:r>
              <a:rPr lang="pt-BR" dirty="0">
                <a:latin typeface="MS Shell Dlg 2" panose="020B0604030504040204" pitchFamily="34" charset="0"/>
              </a:rPr>
              <a:t> </a:t>
            </a:r>
            <a:r>
              <a:rPr lang="pt-BR" dirty="0" err="1">
                <a:latin typeface="MS Shell Dlg 2" panose="020B0604030504040204" pitchFamily="34" charset="0"/>
              </a:rPr>
              <a:t>function</a:t>
            </a:r>
            <a:r>
              <a:rPr lang="pt-BR" dirty="0">
                <a:latin typeface="MS Shell Dlg 2" panose="020B0604030504040204" pitchFamily="34" charset="0"/>
              </a:rPr>
              <a:t> </a:t>
            </a:r>
            <a:r>
              <a:rPr lang="pt-BR" dirty="0" err="1" smtClean="0">
                <a:latin typeface="MS Shell Dlg 2" panose="020B0604030504040204" pitchFamily="34" charset="0"/>
              </a:rPr>
              <a:t>is</a:t>
            </a:r>
            <a:r>
              <a:rPr lang="pt-BR" dirty="0" smtClean="0">
                <a:latin typeface="MS Shell Dlg 2" panose="020B0604030504040204" pitchFamily="34" charset="0"/>
              </a:rPr>
              <a:t>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a:latin typeface="MS Shell Dlg 2" panose="020B0604030504040204" pitchFamily="34" charset="0"/>
              </a:rPr>
              <a:t>.</a:t>
            </a:r>
            <a:r>
              <a:rPr lang="pt-BR" b="1" dirty="0" err="1">
                <a:latin typeface="MS Shell Dlg 2" panose="020B0604030504040204" pitchFamily="34" charset="0"/>
              </a:rPr>
              <a:t>uxml</a:t>
            </a:r>
            <a:r>
              <a:rPr lang="pt-BR" dirty="0">
                <a:latin typeface="MS Shell Dlg 2" panose="020B0604030504040204" pitchFamily="34" charset="0"/>
              </a:rPr>
              <a:t> file</a:t>
            </a:r>
            <a:r>
              <a:rPr lang="pt-BR" b="1" dirty="0" smtClean="0">
                <a:latin typeface="MS Shell Dlg 2" panose="020B0604030504040204" pitchFamily="34" charset="0"/>
              </a:rPr>
              <a:t> </a:t>
            </a:r>
            <a:r>
              <a:rPr lang="pt-BR" dirty="0" err="1" smtClean="0">
                <a:latin typeface="MS Shell Dlg 2" panose="020B0604030504040204" pitchFamily="34" charset="0"/>
              </a:rPr>
              <a:t>generated</a:t>
            </a:r>
            <a:r>
              <a:rPr lang="pt-BR" dirty="0" smtClean="0">
                <a:latin typeface="MS Shell Dlg 2" panose="020B0604030504040204" pitchFamily="34" charset="0"/>
              </a:rPr>
              <a:t> </a:t>
            </a:r>
            <a:r>
              <a:rPr lang="pt-BR" dirty="0">
                <a:latin typeface="MS Shell Dlg 2" panose="020B0604030504040204" pitchFamily="34" charset="0"/>
              </a:rPr>
              <a:t>in </a:t>
            </a:r>
            <a:r>
              <a:rPr lang="pt-BR" dirty="0" err="1" smtClean="0">
                <a:latin typeface="MS Shell Dlg 2" panose="020B0604030504040204" pitchFamily="34" charset="0"/>
              </a:rPr>
              <a:t>the</a:t>
            </a:r>
            <a:r>
              <a:rPr lang="pt-BR" dirty="0" smtClean="0">
                <a:latin typeface="MS Shell Dlg 2" panose="020B0604030504040204" pitchFamily="34" charset="0"/>
              </a:rPr>
              <a:t> </a:t>
            </a:r>
            <a:r>
              <a:rPr lang="pt-BR" b="1" dirty="0" err="1" smtClean="0">
                <a:solidFill>
                  <a:srgbClr val="FF1007"/>
                </a:solidFill>
                <a:latin typeface="MS Shell Dlg 2" panose="020B0604030504040204" pitchFamily="34" charset="0"/>
              </a:rPr>
              <a:t>Register</a:t>
            </a:r>
            <a:r>
              <a:rPr lang="pt-BR" b="1" dirty="0" smtClean="0">
                <a:solidFill>
                  <a:srgbClr val="FF1007"/>
                </a:solidFill>
                <a:latin typeface="MS Shell Dlg 2" panose="020B0604030504040204" pitchFamily="34" charset="0"/>
              </a:rPr>
              <a:t> new </a:t>
            </a:r>
            <a:r>
              <a:rPr lang="pt-BR" b="1" dirty="0" err="1" smtClean="0">
                <a:solidFill>
                  <a:srgbClr val="FF1007"/>
                </a:solidFill>
                <a:latin typeface="MS Shell Dlg 2" panose="020B0604030504040204" pitchFamily="34" charset="0"/>
              </a:rPr>
              <a:t>user</a:t>
            </a:r>
            <a:r>
              <a:rPr lang="pt-BR" b="1" dirty="0" smtClean="0">
                <a:solidFill>
                  <a:srgbClr val="FF1007"/>
                </a:solidFill>
                <a:latin typeface="MS Shell Dlg 2" panose="020B0604030504040204" pitchFamily="34" charset="0"/>
              </a:rPr>
              <a:t> </a:t>
            </a:r>
            <a:r>
              <a:rPr lang="pt-BR" dirty="0" smtClean="0">
                <a:latin typeface="MS Shell Dlg 2" panose="020B0604030504040204" pitchFamily="34" charset="0"/>
              </a:rPr>
              <a:t>module</a:t>
            </a:r>
            <a:r>
              <a:rPr lang="pt-BR" b="1" dirty="0" smtClean="0">
                <a:solidFill>
                  <a:srgbClr val="8A6700"/>
                </a:solidFill>
                <a:latin typeface="MS Shell Dlg 2" panose="020B0604030504040204" pitchFamily="34" charset="0"/>
              </a:rPr>
              <a:t>. </a:t>
            </a:r>
          </a:p>
          <a:p>
            <a:endParaRPr lang="pt-BR" b="1" dirty="0">
              <a:solidFill>
                <a:srgbClr val="8A6700"/>
              </a:solidFill>
              <a:latin typeface="MS Shell Dlg 2" panose="020B0604030504040204" pitchFamily="34" charset="0"/>
            </a:endParaRPr>
          </a:p>
          <a:p>
            <a:r>
              <a:rPr lang="en-US" dirty="0" smtClean="0">
                <a:latin typeface="MS Shell Dlg 2" panose="020B0604030504040204" pitchFamily="34" charset="0"/>
              </a:rPr>
              <a:t>This information </a:t>
            </a:r>
            <a:r>
              <a:rPr lang="en-US" b="1" dirty="0" smtClean="0">
                <a:latin typeface="MS Shell Dlg 2" panose="020B0604030504040204" pitchFamily="34" charset="0"/>
              </a:rPr>
              <a:t>will </a:t>
            </a:r>
            <a:r>
              <a:rPr lang="en-US" b="1" dirty="0">
                <a:latin typeface="MS Shell Dlg 2" panose="020B0604030504040204" pitchFamily="34" charset="0"/>
              </a:rPr>
              <a:t>be required </a:t>
            </a:r>
            <a:r>
              <a:rPr lang="en-US" b="1" dirty="0" smtClean="0">
                <a:latin typeface="MS Shell Dlg 2" panose="020B0604030504040204" pitchFamily="34" charset="0"/>
              </a:rPr>
              <a:t>and reported </a:t>
            </a:r>
            <a:r>
              <a:rPr lang="en-US" dirty="0" smtClean="0">
                <a:latin typeface="MS Shell Dlg 2" panose="020B0604030504040204" pitchFamily="34" charset="0"/>
              </a:rPr>
              <a:t>in </a:t>
            </a:r>
            <a:r>
              <a:rPr lang="en-US" dirty="0">
                <a:latin typeface="MS Shell Dlg 2" panose="020B0604030504040204" pitchFamily="34" charset="0"/>
              </a:rPr>
              <a:t>a number of procedures for recording, file management,  transcription &amp; </a:t>
            </a:r>
            <a:r>
              <a:rPr lang="en-US" dirty="0" err="1">
                <a:latin typeface="MS Shell Dlg 2" panose="020B0604030504040204" pitchFamily="34" charset="0"/>
              </a:rPr>
              <a:t>decodifying</a:t>
            </a:r>
            <a:r>
              <a:rPr lang="en-US" dirty="0">
                <a:latin typeface="MS Shell Dlg 2" panose="020B0604030504040204" pitchFamily="34" charset="0"/>
              </a:rPr>
              <a:t> behavioral data and data analysis, as well </a:t>
            </a:r>
            <a:r>
              <a:rPr lang="en-US" b="1" dirty="0">
                <a:latin typeface="MS Shell Dlg 2" panose="020B0604030504040204" pitchFamily="34" charset="0"/>
              </a:rPr>
              <a:t>as </a:t>
            </a:r>
            <a:r>
              <a:rPr lang="en-US" b="1" dirty="0" smtClean="0">
                <a:latin typeface="MS Shell Dlg 2" panose="020B0604030504040204" pitchFamily="34" charset="0"/>
              </a:rPr>
              <a:t>an ID </a:t>
            </a:r>
            <a:r>
              <a:rPr lang="en-US" b="1" dirty="0">
                <a:latin typeface="MS Shell Dlg 2" panose="020B0604030504040204" pitchFamily="34" charset="0"/>
              </a:rPr>
              <a:t>to the “file-blinding</a:t>
            </a:r>
            <a:r>
              <a:rPr lang="en-US" b="1" dirty="0" smtClean="0">
                <a:latin typeface="MS Shell Dlg 2" panose="020B0604030504040204" pitchFamily="34" charset="0"/>
              </a:rPr>
              <a:t>” and “file-unveiling” modules.</a:t>
            </a:r>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r>
              <a:rPr lang="pt-BR" dirty="0" smtClean="0">
                <a:solidFill>
                  <a:srgbClr val="000000"/>
                </a:solidFill>
                <a:latin typeface="MS Shell Dlg 2" panose="020B0604030504040204" pitchFamily="34" charset="0"/>
              </a:rPr>
              <a:t>Corrigido</a:t>
            </a:r>
            <a:endParaRPr lang="pt-BR" dirty="0">
              <a:solidFill>
                <a:srgbClr val="000000"/>
              </a:solidFill>
              <a:latin typeface="MS Shell Dlg 2" panose="020B0604030504040204" pitchFamily="34" charset="0"/>
            </a:endParaRPr>
          </a:p>
          <a:p>
            <a:r>
              <a:rPr lang="pt-BR" dirty="0">
                <a:solidFill>
                  <a:srgbClr val="000000"/>
                </a:solidFill>
                <a:latin typeface="MS Shell Dlg 2" panose="020B0604030504040204" pitchFamily="34" charset="0"/>
              </a:rPr>
              <a:t/>
            </a:r>
            <a:br>
              <a:rPr lang="pt-BR" dirty="0">
                <a:solidFill>
                  <a:srgbClr val="000000"/>
                </a:solidFill>
                <a:latin typeface="MS Shell Dlg 2" panose="020B0604030504040204" pitchFamily="34" charset="0"/>
              </a:rPr>
            </a:br>
            <a:endParaRPr lang="pt-BR" dirty="0"/>
          </a:p>
        </p:txBody>
      </p:sp>
    </p:spTree>
    <p:extLst>
      <p:ext uri="{BB962C8B-B14F-4D97-AF65-F5344CB8AC3E}">
        <p14:creationId xmlns:p14="http://schemas.microsoft.com/office/powerpoint/2010/main" val="9611985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45807" y="332656"/>
            <a:ext cx="8852386" cy="5589240"/>
          </a:xfrm>
          <a:prstGeom prst="rect">
            <a:avLst/>
          </a:prstGeom>
        </p:spPr>
      </p:pic>
      <p:sp>
        <p:nvSpPr>
          <p:cNvPr id="6" name="Retângulo 5"/>
          <p:cNvSpPr/>
          <p:nvPr/>
        </p:nvSpPr>
        <p:spPr>
          <a:xfrm>
            <a:off x="539552" y="4176068"/>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Selecione as categorias de comportamento  que serão usadas para gerar o novo vídeo comportamental. </a:t>
            </a:r>
            <a:endParaRPr lang="pt-BR" sz="1200" dirty="0"/>
          </a:p>
        </p:txBody>
      </p:sp>
    </p:spTree>
    <p:extLst>
      <p:ext uri="{BB962C8B-B14F-4D97-AF65-F5344CB8AC3E}">
        <p14:creationId xmlns:p14="http://schemas.microsoft.com/office/powerpoint/2010/main" val="27684964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cstate="print"/>
          <a:stretch>
            <a:fillRect/>
          </a:stretch>
        </p:blipFill>
        <p:spPr>
          <a:xfrm>
            <a:off x="123270" y="476672"/>
            <a:ext cx="8541222" cy="5400599"/>
          </a:xfrm>
          <a:prstGeom prst="rect">
            <a:avLst/>
          </a:prstGeom>
        </p:spPr>
      </p:pic>
      <p:sp>
        <p:nvSpPr>
          <p:cNvPr id="7" name="Retângulo 5"/>
          <p:cNvSpPr/>
          <p:nvPr/>
        </p:nvSpPr>
        <p:spPr>
          <a:xfrm>
            <a:off x="539552" y="4176068"/>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a:t>C</a:t>
            </a:r>
            <a:r>
              <a:rPr lang="pt-BR" sz="1200" dirty="0" smtClean="0"/>
              <a:t>lique no botão “</a:t>
            </a:r>
            <a:r>
              <a:rPr lang="pt-BR" sz="1200" dirty="0" err="1" smtClean="0"/>
              <a:t>edit</a:t>
            </a:r>
            <a:r>
              <a:rPr lang="pt-BR" sz="1200" dirty="0" smtClean="0"/>
              <a:t> file</a:t>
            </a:r>
            <a:r>
              <a:rPr lang="pt-BR" sz="1200" dirty="0"/>
              <a:t>” </a:t>
            </a:r>
            <a:r>
              <a:rPr lang="pt-BR" sz="1200" dirty="0" smtClean="0"/>
              <a:t>para </a:t>
            </a:r>
            <a:r>
              <a:rPr lang="pt-BR" sz="1200" dirty="0"/>
              <a:t>gerar o vídeo de fluxo comportamental </a:t>
            </a:r>
            <a:r>
              <a:rPr lang="pt-BR" sz="1200" dirty="0" smtClean="0"/>
              <a:t>.</a:t>
            </a:r>
            <a:endParaRPr lang="pt-BR" sz="1200" dirty="0"/>
          </a:p>
        </p:txBody>
      </p:sp>
    </p:spTree>
    <p:extLst>
      <p:ext uri="{BB962C8B-B14F-4D97-AF65-F5344CB8AC3E}">
        <p14:creationId xmlns:p14="http://schemas.microsoft.com/office/powerpoint/2010/main" val="19019824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cstate="print"/>
          <a:stretch>
            <a:fillRect/>
          </a:stretch>
        </p:blipFill>
        <p:spPr>
          <a:xfrm>
            <a:off x="107504" y="116632"/>
            <a:ext cx="8842611" cy="5544616"/>
          </a:xfrm>
          <a:prstGeom prst="rect">
            <a:avLst/>
          </a:prstGeom>
        </p:spPr>
      </p:pic>
      <p:sp>
        <p:nvSpPr>
          <p:cNvPr id="5" name="Retângulo 5"/>
          <p:cNvSpPr/>
          <p:nvPr/>
        </p:nvSpPr>
        <p:spPr>
          <a:xfrm>
            <a:off x="539552" y="4022840"/>
            <a:ext cx="8064896" cy="1557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200" dirty="0" smtClean="0"/>
              <a:t>Espere até a barra ficar em 100%</a:t>
            </a:r>
            <a:endParaRPr lang="pt-BR" sz="1200" dirty="0"/>
          </a:p>
        </p:txBody>
      </p:sp>
    </p:spTree>
    <p:extLst>
      <p:ext uri="{BB962C8B-B14F-4D97-AF65-F5344CB8AC3E}">
        <p14:creationId xmlns:p14="http://schemas.microsoft.com/office/powerpoint/2010/main" val="455802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err="1" smtClean="0"/>
              <a:t>Etografia</a:t>
            </a:r>
            <a:r>
              <a:rPr lang="pt-BR" dirty="0" smtClean="0"/>
              <a:t> Real Time</a:t>
            </a:r>
            <a:endParaRPr lang="pt-BR" dirty="0"/>
          </a:p>
        </p:txBody>
      </p:sp>
      <p:sp>
        <p:nvSpPr>
          <p:cNvPr id="3" name="Content Placeholder 2"/>
          <p:cNvSpPr>
            <a:spLocks noGrp="1"/>
          </p:cNvSpPr>
          <p:nvPr>
            <p:ph idx="1"/>
          </p:nvPr>
        </p:nvSpPr>
        <p:spPr/>
        <p:txBody>
          <a:bodyPr/>
          <a:lstStyle/>
          <a:p>
            <a:endParaRPr lang="pt-BR" dirty="0"/>
          </a:p>
        </p:txBody>
      </p:sp>
    </p:spTree>
    <p:extLst>
      <p:ext uri="{BB962C8B-B14F-4D97-AF65-F5344CB8AC3E}">
        <p14:creationId xmlns:p14="http://schemas.microsoft.com/office/powerpoint/2010/main" val="21216981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465800" cy="5962674"/>
          </a:xfrm>
        </p:spPr>
      </p:pic>
      <p:sp>
        <p:nvSpPr>
          <p:cNvPr id="5" name="Retângulo 5"/>
          <p:cNvSpPr/>
          <p:nvPr/>
        </p:nvSpPr>
        <p:spPr>
          <a:xfrm>
            <a:off x="892078" y="4509120"/>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4011747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3352" y="274638"/>
            <a:ext cx="8474449" cy="5962674"/>
          </a:xfrm>
        </p:spPr>
      </p:pic>
      <p:sp>
        <p:nvSpPr>
          <p:cNvPr id="5" name="Retângulo 5"/>
          <p:cNvSpPr/>
          <p:nvPr/>
        </p:nvSpPr>
        <p:spPr>
          <a:xfrm>
            <a:off x="755576" y="4437112"/>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9025000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1733" y="274638"/>
            <a:ext cx="8119488" cy="5688632"/>
          </a:xfrm>
        </p:spPr>
      </p:pic>
    </p:spTree>
    <p:extLst>
      <p:ext uri="{BB962C8B-B14F-4D97-AF65-F5344CB8AC3E}">
        <p14:creationId xmlns:p14="http://schemas.microsoft.com/office/powerpoint/2010/main" val="2448868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274638"/>
            <a:ext cx="8495611" cy="6003066"/>
          </a:xfrm>
        </p:spPr>
      </p:pic>
    </p:spTree>
    <p:extLst>
      <p:ext uri="{BB962C8B-B14F-4D97-AF65-F5344CB8AC3E}">
        <p14:creationId xmlns:p14="http://schemas.microsoft.com/office/powerpoint/2010/main" val="30284636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032806" cy="5629290"/>
          </a:xfrm>
        </p:spPr>
      </p:pic>
    </p:spTree>
    <p:extLst>
      <p:ext uri="{BB962C8B-B14F-4D97-AF65-F5344CB8AC3E}">
        <p14:creationId xmlns:p14="http://schemas.microsoft.com/office/powerpoint/2010/main" val="31056092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3876"/>
            <a:ext cx="8096180" cy="5688632"/>
          </a:xfrm>
        </p:spPr>
      </p:pic>
      <p:sp>
        <p:nvSpPr>
          <p:cNvPr id="5" name="Retângulo 5"/>
          <p:cNvSpPr/>
          <p:nvPr/>
        </p:nvSpPr>
        <p:spPr>
          <a:xfrm>
            <a:off x="827584" y="4365104"/>
            <a:ext cx="7128792" cy="12241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770659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smtClean="0"/>
              <a:t>Register</a:t>
            </a:r>
            <a:r>
              <a:rPr lang="pt-BR" dirty="0" smtClean="0"/>
              <a:t> </a:t>
            </a:r>
            <a:r>
              <a:rPr lang="pt-BR" dirty="0" err="1" smtClean="0"/>
              <a:t>Behavioral</a:t>
            </a:r>
            <a:r>
              <a:rPr lang="pt-BR" dirty="0" smtClean="0"/>
              <a:t> </a:t>
            </a:r>
            <a:r>
              <a:rPr lang="pt-BR" dirty="0" err="1" smtClean="0"/>
              <a:t>Catalog</a:t>
            </a:r>
            <a:endParaRPr lang="pt-BR" dirty="0"/>
          </a:p>
        </p:txBody>
      </p:sp>
      <p:sp>
        <p:nvSpPr>
          <p:cNvPr id="2" name="Rectangle 1"/>
          <p:cNvSpPr/>
          <p:nvPr/>
        </p:nvSpPr>
        <p:spPr>
          <a:xfrm>
            <a:off x="323528" y="1988840"/>
            <a:ext cx="7704856" cy="3139321"/>
          </a:xfrm>
          <a:prstGeom prst="rect">
            <a:avLst/>
          </a:prstGeom>
        </p:spPr>
        <p:txBody>
          <a:bodyPr wrap="square">
            <a:spAutoFit/>
          </a:bodyPr>
          <a:lstStyle/>
          <a:p>
            <a:r>
              <a:rPr lang="en-US" b="1" dirty="0" smtClean="0">
                <a:latin typeface="MS Shell Dlg 2" panose="020B0604030504040204" pitchFamily="34" charset="0"/>
              </a:rPr>
              <a:t>Click</a:t>
            </a:r>
            <a:r>
              <a:rPr lang="en-US" dirty="0" smtClean="0">
                <a:latin typeface="MS Shell Dlg 2" panose="020B0604030504040204" pitchFamily="34" charset="0"/>
              </a:rPr>
              <a:t> the </a:t>
            </a:r>
            <a:r>
              <a:rPr lang="en-US" b="1" dirty="0" smtClean="0">
                <a:solidFill>
                  <a:srgbClr val="00AC00"/>
                </a:solidFill>
                <a:latin typeface="MS Shell Dlg 2" panose="020B0604030504040204" pitchFamily="34" charset="0"/>
              </a:rPr>
              <a:t>Register Behavioral Catalog </a:t>
            </a:r>
            <a:r>
              <a:rPr lang="en-US" dirty="0" smtClean="0">
                <a:latin typeface="MS Shell Dlg 2" panose="020B0604030504040204" pitchFamily="34" charset="0"/>
              </a:rPr>
              <a:t>button to register a new behavioral catalog for using in the </a:t>
            </a:r>
            <a:r>
              <a:rPr lang="en-US" dirty="0" err="1" smtClean="0">
                <a:latin typeface="MS Shell Dlg 2" panose="020B0604030504040204" pitchFamily="34" charset="0"/>
              </a:rPr>
              <a:t>EthoWatcher</a:t>
            </a:r>
            <a:r>
              <a:rPr lang="en-US" dirty="0" smtClean="0">
                <a:latin typeface="MS Shell Dlg 2" panose="020B0604030504040204" pitchFamily="34" charset="0"/>
              </a:rPr>
              <a:t> OS. This catalog will be required for the “</a:t>
            </a:r>
            <a:r>
              <a:rPr lang="en-US" b="1" dirty="0" smtClean="0">
                <a:latin typeface="MS Shell Dlg 2" panose="020B0604030504040204" pitchFamily="34" charset="0"/>
              </a:rPr>
              <a:t>Video-based ethography</a:t>
            </a:r>
            <a:r>
              <a:rPr lang="en-US" dirty="0" smtClean="0">
                <a:latin typeface="MS Shell Dlg 2" panose="020B0604030504040204" pitchFamily="34" charset="0"/>
              </a:rPr>
              <a:t>” and the “</a:t>
            </a:r>
            <a:r>
              <a:rPr lang="en-US" b="1" dirty="0" smtClean="0">
                <a:latin typeface="MS Shell Dlg 2" panose="020B0604030504040204" pitchFamily="34" charset="0"/>
              </a:rPr>
              <a:t>Real-time ethography</a:t>
            </a:r>
            <a:r>
              <a:rPr lang="en-US" dirty="0" smtClean="0">
                <a:latin typeface="MS Shell Dlg 2" panose="020B0604030504040204" pitchFamily="34" charset="0"/>
              </a:rPr>
              <a:t>” modules. </a:t>
            </a:r>
          </a:p>
          <a:p>
            <a:endParaRPr lang="en-US" dirty="0" smtClean="0">
              <a:latin typeface="MS Shell Dlg 2" panose="020B0604030504040204" pitchFamily="34" charset="0"/>
            </a:endParaRPr>
          </a:p>
          <a:p>
            <a:r>
              <a:rPr lang="en-US" b="1" dirty="0" smtClean="0">
                <a:latin typeface="MS Shell Dlg 2" panose="020B0604030504040204" pitchFamily="34" charset="0"/>
              </a:rPr>
              <a:t>Skip</a:t>
            </a:r>
            <a:r>
              <a:rPr lang="en-US" dirty="0" smtClean="0">
                <a:latin typeface="MS Shell Dlg 2" panose="020B0604030504040204" pitchFamily="34" charset="0"/>
              </a:rPr>
              <a:t> this step if you have already registered </a:t>
            </a:r>
            <a:r>
              <a:rPr lang="en-US" b="1" dirty="0" smtClean="0">
                <a:latin typeface="MS Shell Dlg 2" panose="020B0604030504040204" pitchFamily="34" charset="0"/>
              </a:rPr>
              <a:t>the catalog to be used </a:t>
            </a:r>
            <a:r>
              <a:rPr lang="en-US" dirty="0" smtClean="0">
                <a:latin typeface="MS Shell Dlg 2" panose="020B0604030504040204" pitchFamily="34" charset="0"/>
              </a:rPr>
              <a:t>now.</a:t>
            </a:r>
            <a:br>
              <a:rPr lang="en-US" dirty="0" smtClean="0">
                <a:latin typeface="MS Shell Dlg 2" panose="020B0604030504040204" pitchFamily="34" charset="0"/>
              </a:rPr>
            </a:br>
            <a:endParaRPr lang="en-US" dirty="0" smtClean="0">
              <a:latin typeface="MS Shell Dlg 2" panose="020B0604030504040204" pitchFamily="34" charset="0"/>
            </a:endParaRPr>
          </a:p>
          <a:p>
            <a:endParaRPr lang="en-US" dirty="0">
              <a:solidFill>
                <a:srgbClr val="000000"/>
              </a:solidFill>
              <a:latin typeface="MS Shell Dlg 2" panose="020B0604030504040204" pitchFamily="34" charset="0"/>
            </a:endParaRPr>
          </a:p>
          <a:p>
            <a:r>
              <a:rPr lang="en-US" dirty="0" smtClean="0">
                <a:solidFill>
                  <a:srgbClr val="000000"/>
                </a:solidFill>
                <a:latin typeface="MS Shell Dlg 2" panose="020B0604030504040204" pitchFamily="34" charset="0"/>
              </a:rPr>
              <a:t> </a:t>
            </a:r>
          </a:p>
          <a:p>
            <a:r>
              <a:rPr lang="en-US" dirty="0" err="1" smtClean="0">
                <a:solidFill>
                  <a:srgbClr val="000000"/>
                </a:solidFill>
                <a:latin typeface="MS Shell Dlg 2" panose="020B0604030504040204" pitchFamily="34" charset="0"/>
              </a:rPr>
              <a:t>Corrigido</a:t>
            </a:r>
            <a:r>
              <a:rPr lang="en-US" dirty="0" smtClean="0">
                <a:solidFill>
                  <a:srgbClr val="000000"/>
                </a:solidFill>
                <a:latin typeface="MS Shell Dlg 2" panose="020B0604030504040204" pitchFamily="34" charset="0"/>
              </a:rPr>
              <a:t> </a:t>
            </a:r>
            <a:r>
              <a:rPr lang="en-US" dirty="0" err="1" smtClean="0">
                <a:solidFill>
                  <a:srgbClr val="000000"/>
                </a:solidFill>
                <a:latin typeface="MS Shell Dlg 2" panose="020B0604030504040204" pitchFamily="34" charset="0"/>
              </a:rPr>
              <a:t>até</a:t>
            </a:r>
            <a:r>
              <a:rPr lang="en-US" dirty="0" smtClean="0">
                <a:solidFill>
                  <a:srgbClr val="000000"/>
                </a:solidFill>
                <a:latin typeface="MS Shell Dlg 2" panose="020B0604030504040204" pitchFamily="34" charset="0"/>
              </a:rPr>
              <a:t> </a:t>
            </a:r>
            <a:r>
              <a:rPr lang="en-US" dirty="0" err="1" smtClean="0">
                <a:solidFill>
                  <a:srgbClr val="000000"/>
                </a:solidFill>
                <a:latin typeface="MS Shell Dlg 2" panose="020B0604030504040204" pitchFamily="34" charset="0"/>
              </a:rPr>
              <a:t>aqui</a:t>
            </a:r>
            <a:r>
              <a:rPr lang="en-US" dirty="0" smtClean="0">
                <a:solidFill>
                  <a:srgbClr val="000000"/>
                </a:solidFill>
                <a:latin typeface="MS Shell Dlg 2" panose="020B0604030504040204" pitchFamily="34" charset="0"/>
              </a:rPr>
              <a:t>.  </a:t>
            </a:r>
            <a:endParaRPr lang="en-US" dirty="0"/>
          </a:p>
        </p:txBody>
      </p:sp>
    </p:spTree>
    <p:extLst>
      <p:ext uri="{BB962C8B-B14F-4D97-AF65-F5344CB8AC3E}">
        <p14:creationId xmlns:p14="http://schemas.microsoft.com/office/powerpoint/2010/main" val="579936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292" y="274638"/>
            <a:ext cx="8372108" cy="5890666"/>
          </a:xfrm>
        </p:spPr>
      </p:pic>
      <p:sp>
        <p:nvSpPr>
          <p:cNvPr id="5" name="Retângulo 5"/>
          <p:cNvSpPr/>
          <p:nvPr/>
        </p:nvSpPr>
        <p:spPr>
          <a:xfrm>
            <a:off x="718914" y="4509120"/>
            <a:ext cx="7776864" cy="1368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8507381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115809" cy="5674642"/>
          </a:xfrm>
        </p:spPr>
      </p:pic>
      <p:sp>
        <p:nvSpPr>
          <p:cNvPr id="5" name="Retângulo 5"/>
          <p:cNvSpPr/>
          <p:nvPr/>
        </p:nvSpPr>
        <p:spPr>
          <a:xfrm>
            <a:off x="611560" y="4365104"/>
            <a:ext cx="7488832" cy="1152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200" dirty="0"/>
          </a:p>
        </p:txBody>
      </p:sp>
    </p:spTree>
    <p:extLst>
      <p:ext uri="{BB962C8B-B14F-4D97-AF65-F5344CB8AC3E}">
        <p14:creationId xmlns:p14="http://schemas.microsoft.com/office/powerpoint/2010/main" val="3006596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ao\Dropbox\0-Mestrado\0-Escrita\0-dissertação\Story Board\registerCatalo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853" y="267643"/>
            <a:ext cx="4755935" cy="4162474"/>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7"/>
          <p:cNvSpPr/>
          <p:nvPr/>
        </p:nvSpPr>
        <p:spPr>
          <a:xfrm>
            <a:off x="683568" y="1916832"/>
            <a:ext cx="1168288" cy="240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100" dirty="0" smtClean="0"/>
              <a:t>Atalho</a:t>
            </a:r>
            <a:endParaRPr lang="pt-BR" sz="1100" dirty="0"/>
          </a:p>
        </p:txBody>
      </p:sp>
      <p:sp>
        <p:nvSpPr>
          <p:cNvPr id="4" name="Elipse 3"/>
          <p:cNvSpPr/>
          <p:nvPr/>
        </p:nvSpPr>
        <p:spPr>
          <a:xfrm>
            <a:off x="683567" y="1124744"/>
            <a:ext cx="864097" cy="5040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19672" y="1124744"/>
            <a:ext cx="3960440"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5580112" y="980728"/>
            <a:ext cx="1807803" cy="276999"/>
          </a:xfrm>
          <a:prstGeom prst="rect">
            <a:avLst/>
          </a:prstGeom>
          <a:noFill/>
        </p:spPr>
        <p:txBody>
          <a:bodyPr wrap="none" rtlCol="0">
            <a:spAutoFit/>
          </a:bodyPr>
          <a:lstStyle/>
          <a:p>
            <a:r>
              <a:rPr lang="pt-BR" sz="1200" dirty="0" err="1" smtClean="0">
                <a:solidFill>
                  <a:srgbClr val="92D050"/>
                </a:solidFill>
              </a:rPr>
              <a:t>Insert</a:t>
            </a:r>
            <a:r>
              <a:rPr lang="pt-BR" sz="1200" dirty="0" smtClean="0">
                <a:solidFill>
                  <a:srgbClr val="92D050"/>
                </a:solidFill>
              </a:rPr>
              <a:t> </a:t>
            </a:r>
            <a:r>
              <a:rPr lang="pt-BR" sz="1200" dirty="0" err="1" smtClean="0">
                <a:solidFill>
                  <a:srgbClr val="92D050"/>
                </a:solidFill>
              </a:rPr>
              <a:t>behavioral</a:t>
            </a:r>
            <a:r>
              <a:rPr lang="pt-BR" sz="1200" dirty="0" smtClean="0">
                <a:solidFill>
                  <a:srgbClr val="92D050"/>
                </a:solidFill>
              </a:rPr>
              <a:t> </a:t>
            </a:r>
            <a:r>
              <a:rPr lang="pt-BR" sz="1200" dirty="0" err="1" smtClean="0">
                <a:solidFill>
                  <a:srgbClr val="92D050"/>
                </a:solidFill>
              </a:rPr>
              <a:t>category</a:t>
            </a:r>
            <a:endParaRPr lang="pt-BR" sz="1200" dirty="0">
              <a:solidFill>
                <a:srgbClr val="92D050"/>
              </a:solidFill>
            </a:endParaRPr>
          </a:p>
        </p:txBody>
      </p:sp>
      <p:sp>
        <p:nvSpPr>
          <p:cNvPr id="8" name="Elipse 7"/>
          <p:cNvSpPr/>
          <p:nvPr/>
        </p:nvSpPr>
        <p:spPr>
          <a:xfrm>
            <a:off x="1619673" y="1124745"/>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5508104" y="1412776"/>
            <a:ext cx="3664401" cy="276999"/>
          </a:xfrm>
          <a:prstGeom prst="rect">
            <a:avLst/>
          </a:prstGeom>
          <a:noFill/>
        </p:spPr>
        <p:txBody>
          <a:bodyPr wrap="none" rtlCol="0">
            <a:spAutoFit/>
          </a:bodyPr>
          <a:lstStyle/>
          <a:p>
            <a:r>
              <a:rPr lang="pt-BR" sz="1200" dirty="0" smtClean="0"/>
              <a:t>Cadê a seleção de sujeito (</a:t>
            </a:r>
            <a:r>
              <a:rPr lang="pt-BR" sz="1200" dirty="0" err="1" smtClean="0"/>
              <a:t>subject</a:t>
            </a:r>
            <a:r>
              <a:rPr lang="pt-BR" sz="1200" dirty="0" smtClean="0"/>
              <a:t>) objeto, ou categoria?</a:t>
            </a:r>
            <a:endParaRPr lang="pt-BR" sz="1200" dirty="0"/>
          </a:p>
        </p:txBody>
      </p:sp>
      <p:cxnSp>
        <p:nvCxnSpPr>
          <p:cNvPr id="11" name="Conector de seta reta 10"/>
          <p:cNvCxnSpPr>
            <a:stCxn id="8" idx="6"/>
          </p:cNvCxnSpPr>
          <p:nvPr/>
        </p:nvCxnSpPr>
        <p:spPr>
          <a:xfrm>
            <a:off x="2483769" y="1484785"/>
            <a:ext cx="2952327"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2987824" y="1052736"/>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p:cNvCxnSpPr/>
          <p:nvPr/>
        </p:nvCxnSpPr>
        <p:spPr>
          <a:xfrm>
            <a:off x="3851920" y="1268760"/>
            <a:ext cx="172819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5652120" y="1196752"/>
            <a:ext cx="1703672" cy="276999"/>
          </a:xfrm>
          <a:prstGeom prst="rect">
            <a:avLst/>
          </a:prstGeom>
          <a:noFill/>
        </p:spPr>
        <p:txBody>
          <a:bodyPr wrap="none" rtlCol="0">
            <a:spAutoFit/>
          </a:bodyPr>
          <a:lstStyle/>
          <a:p>
            <a:r>
              <a:rPr lang="en-US" sz="1200" dirty="0" smtClean="0">
                <a:solidFill>
                  <a:srgbClr val="92D050"/>
                </a:solidFill>
              </a:rPr>
              <a:t>Behavioral catalog  units</a:t>
            </a:r>
            <a:endParaRPr lang="en-US" sz="1200" dirty="0">
              <a:solidFill>
                <a:srgbClr val="92D050"/>
              </a:solidFill>
            </a:endParaRPr>
          </a:p>
        </p:txBody>
      </p:sp>
      <p:sp>
        <p:nvSpPr>
          <p:cNvPr id="16" name="Elipse 15"/>
          <p:cNvSpPr/>
          <p:nvPr/>
        </p:nvSpPr>
        <p:spPr>
          <a:xfrm>
            <a:off x="683568" y="1700808"/>
            <a:ext cx="864096"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de seta reta 17"/>
          <p:cNvCxnSpPr/>
          <p:nvPr/>
        </p:nvCxnSpPr>
        <p:spPr>
          <a:xfrm flipV="1">
            <a:off x="1547664" y="1916832"/>
            <a:ext cx="396044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5479599" y="1772816"/>
            <a:ext cx="3556897" cy="830997"/>
          </a:xfrm>
          <a:prstGeom prst="rect">
            <a:avLst/>
          </a:prstGeom>
          <a:noFill/>
        </p:spPr>
        <p:txBody>
          <a:bodyPr wrap="square" rtlCol="0">
            <a:spAutoFit/>
          </a:bodyPr>
          <a:lstStyle/>
          <a:p>
            <a:r>
              <a:rPr lang="en-US" sz="1200" dirty="0" smtClean="0"/>
              <a:t>Alphanumeric shortcut</a:t>
            </a:r>
          </a:p>
          <a:p>
            <a:r>
              <a:rPr lang="en-US" sz="1200" dirty="0" err="1" smtClean="0"/>
              <a:t>Não</a:t>
            </a:r>
            <a:r>
              <a:rPr lang="en-US" sz="1200" dirty="0" smtClean="0"/>
              <a:t> </a:t>
            </a:r>
            <a:r>
              <a:rPr lang="en-US" sz="1200" dirty="0" err="1" smtClean="0"/>
              <a:t>esqueça</a:t>
            </a:r>
            <a:r>
              <a:rPr lang="en-US" sz="1200" dirty="0" smtClean="0"/>
              <a:t> de </a:t>
            </a:r>
            <a:r>
              <a:rPr lang="en-US" sz="1200" dirty="0" err="1" smtClean="0"/>
              <a:t>informar</a:t>
            </a:r>
            <a:r>
              <a:rPr lang="en-US" sz="1200" dirty="0" smtClean="0"/>
              <a:t> o </a:t>
            </a:r>
            <a:r>
              <a:rPr lang="en-US" sz="1200" dirty="0" err="1" smtClean="0"/>
              <a:t>número</a:t>
            </a:r>
            <a:r>
              <a:rPr lang="en-US" sz="1200" dirty="0" smtClean="0"/>
              <a:t> </a:t>
            </a:r>
            <a:r>
              <a:rPr lang="en-US" sz="1200" dirty="0" err="1" smtClean="0"/>
              <a:t>máximo</a:t>
            </a:r>
            <a:r>
              <a:rPr lang="en-US" sz="1200" dirty="0" smtClean="0"/>
              <a:t> de </a:t>
            </a:r>
            <a:r>
              <a:rPr lang="en-US" sz="1200" dirty="0" err="1" smtClean="0"/>
              <a:t>caracters</a:t>
            </a:r>
            <a:r>
              <a:rPr lang="en-US" sz="1200" dirty="0" smtClean="0"/>
              <a:t>, se </a:t>
            </a:r>
            <a:r>
              <a:rPr lang="en-US" sz="1200" dirty="0" err="1" smtClean="0"/>
              <a:t>maiuscula</a:t>
            </a:r>
            <a:r>
              <a:rPr lang="en-US" sz="1200" dirty="0" smtClean="0"/>
              <a:t> </a:t>
            </a:r>
            <a:r>
              <a:rPr lang="en-US" sz="1200" dirty="0" err="1" smtClean="0"/>
              <a:t>ou</a:t>
            </a:r>
            <a:r>
              <a:rPr lang="en-US" sz="1200" dirty="0" smtClean="0"/>
              <a:t> </a:t>
            </a:r>
            <a:r>
              <a:rPr lang="en-US" sz="1200" dirty="0" err="1" smtClean="0"/>
              <a:t>minuscula</a:t>
            </a:r>
            <a:r>
              <a:rPr lang="en-US" sz="1200" dirty="0" smtClean="0"/>
              <a:t> , se </a:t>
            </a:r>
            <a:r>
              <a:rPr lang="en-US" sz="1200" dirty="0" err="1" smtClean="0"/>
              <a:t>pode</a:t>
            </a:r>
            <a:r>
              <a:rPr lang="en-US" sz="1200" dirty="0" smtClean="0"/>
              <a:t> </a:t>
            </a:r>
            <a:r>
              <a:rPr lang="en-US" sz="1200" dirty="0" err="1" smtClean="0"/>
              <a:t>ou</a:t>
            </a:r>
            <a:r>
              <a:rPr lang="en-US" sz="1200" dirty="0" smtClean="0"/>
              <a:t> </a:t>
            </a:r>
            <a:r>
              <a:rPr lang="en-US" sz="1200" dirty="0" err="1" smtClean="0"/>
              <a:t>não</a:t>
            </a:r>
            <a:r>
              <a:rPr lang="en-US" sz="1200" dirty="0" smtClean="0"/>
              <a:t> </a:t>
            </a:r>
            <a:r>
              <a:rPr lang="en-US" sz="1200" dirty="0" err="1" smtClean="0"/>
              <a:t>começar</a:t>
            </a:r>
            <a:r>
              <a:rPr lang="en-US" sz="1200" dirty="0" smtClean="0"/>
              <a:t> com um </a:t>
            </a:r>
            <a:r>
              <a:rPr lang="en-US" sz="1200" dirty="0" err="1" smtClean="0"/>
              <a:t>numero</a:t>
            </a:r>
            <a:r>
              <a:rPr lang="en-US" sz="1200" dirty="0" smtClean="0"/>
              <a:t>, etc. </a:t>
            </a:r>
            <a:endParaRPr lang="en-US" sz="1200" dirty="0"/>
          </a:p>
        </p:txBody>
      </p:sp>
      <p:sp>
        <p:nvSpPr>
          <p:cNvPr id="20" name="CaixaDeTexto 19"/>
          <p:cNvSpPr txBox="1"/>
          <p:nvPr/>
        </p:nvSpPr>
        <p:spPr>
          <a:xfrm>
            <a:off x="5436096" y="2924944"/>
            <a:ext cx="3556897" cy="646331"/>
          </a:xfrm>
          <a:prstGeom prst="rect">
            <a:avLst/>
          </a:prstGeom>
          <a:noFill/>
        </p:spPr>
        <p:txBody>
          <a:bodyPr wrap="square" rtlCol="0">
            <a:spAutoFit/>
          </a:bodyPr>
          <a:lstStyle/>
          <a:p>
            <a:r>
              <a:rPr lang="en-US" sz="1200" dirty="0" err="1" smtClean="0"/>
              <a:t>Não</a:t>
            </a:r>
            <a:r>
              <a:rPr lang="en-US" sz="1200" dirty="0" smtClean="0"/>
              <a:t> </a:t>
            </a:r>
            <a:r>
              <a:rPr lang="en-US" sz="1200" dirty="0" err="1" smtClean="0"/>
              <a:t>esqueça</a:t>
            </a:r>
            <a:r>
              <a:rPr lang="en-US" sz="1200" dirty="0" smtClean="0"/>
              <a:t> de </a:t>
            </a:r>
            <a:r>
              <a:rPr lang="en-US" sz="1200" dirty="0" err="1" smtClean="0"/>
              <a:t>informar</a:t>
            </a:r>
            <a:r>
              <a:rPr lang="en-US" sz="1200" dirty="0" smtClean="0"/>
              <a:t> o </a:t>
            </a:r>
            <a:r>
              <a:rPr lang="en-US" sz="1200" dirty="0" err="1" smtClean="0"/>
              <a:t>número</a:t>
            </a:r>
            <a:r>
              <a:rPr lang="en-US" sz="1200" dirty="0" smtClean="0"/>
              <a:t> </a:t>
            </a:r>
            <a:r>
              <a:rPr lang="en-US" sz="1200" dirty="0" err="1" smtClean="0"/>
              <a:t>máximo</a:t>
            </a:r>
            <a:r>
              <a:rPr lang="en-US" sz="1200" dirty="0" smtClean="0"/>
              <a:t> de </a:t>
            </a:r>
            <a:r>
              <a:rPr lang="en-US" sz="1200" dirty="0" err="1" smtClean="0"/>
              <a:t>caracteres</a:t>
            </a:r>
            <a:r>
              <a:rPr lang="en-US" sz="1200" dirty="0" smtClean="0"/>
              <a:t>, se </a:t>
            </a:r>
            <a:r>
              <a:rPr lang="en-US" sz="1200" dirty="0" err="1" smtClean="0"/>
              <a:t>maiuscula</a:t>
            </a:r>
            <a:r>
              <a:rPr lang="en-US" sz="1200" dirty="0" smtClean="0"/>
              <a:t> </a:t>
            </a:r>
            <a:r>
              <a:rPr lang="en-US" sz="1200" dirty="0" err="1" smtClean="0"/>
              <a:t>ou</a:t>
            </a:r>
            <a:r>
              <a:rPr lang="en-US" sz="1200" dirty="0" smtClean="0"/>
              <a:t> </a:t>
            </a:r>
            <a:r>
              <a:rPr lang="en-US" sz="1200" dirty="0" err="1" smtClean="0"/>
              <a:t>minuscula</a:t>
            </a:r>
            <a:r>
              <a:rPr lang="en-US" sz="1200" dirty="0" smtClean="0"/>
              <a:t> , se </a:t>
            </a:r>
            <a:r>
              <a:rPr lang="en-US" sz="1200" dirty="0" err="1" smtClean="0"/>
              <a:t>pode</a:t>
            </a:r>
            <a:r>
              <a:rPr lang="en-US" sz="1200" dirty="0" smtClean="0"/>
              <a:t> </a:t>
            </a:r>
            <a:r>
              <a:rPr lang="en-US" sz="1200" dirty="0" err="1" smtClean="0"/>
              <a:t>ou</a:t>
            </a:r>
            <a:r>
              <a:rPr lang="en-US" sz="1200" dirty="0" smtClean="0"/>
              <a:t> </a:t>
            </a:r>
            <a:r>
              <a:rPr lang="en-US" sz="1200" dirty="0" err="1" smtClean="0"/>
              <a:t>não</a:t>
            </a:r>
            <a:r>
              <a:rPr lang="en-US" sz="1200" dirty="0" smtClean="0"/>
              <a:t> </a:t>
            </a:r>
            <a:r>
              <a:rPr lang="en-US" sz="1200" dirty="0" err="1" smtClean="0"/>
              <a:t>ter</a:t>
            </a:r>
            <a:r>
              <a:rPr lang="en-US" sz="1200" dirty="0" smtClean="0"/>
              <a:t> </a:t>
            </a:r>
            <a:r>
              <a:rPr lang="en-US" sz="1200" dirty="0" err="1" smtClean="0"/>
              <a:t>símbolos</a:t>
            </a:r>
            <a:r>
              <a:rPr lang="en-US" sz="1200" dirty="0" smtClean="0"/>
              <a:t>, </a:t>
            </a:r>
            <a:r>
              <a:rPr lang="en-US" sz="1200" dirty="0" err="1" smtClean="0"/>
              <a:t>acentuação</a:t>
            </a:r>
            <a:r>
              <a:rPr lang="en-US" sz="1200" dirty="0" smtClean="0"/>
              <a:t>, etc…</a:t>
            </a:r>
            <a:endParaRPr lang="en-US" sz="1200" dirty="0"/>
          </a:p>
        </p:txBody>
      </p:sp>
      <p:sp>
        <p:nvSpPr>
          <p:cNvPr id="21" name="Elipse 20"/>
          <p:cNvSpPr/>
          <p:nvPr/>
        </p:nvSpPr>
        <p:spPr>
          <a:xfrm>
            <a:off x="3275856" y="3573016"/>
            <a:ext cx="1296144" cy="7200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de seta reta 22"/>
          <p:cNvCxnSpPr/>
          <p:nvPr/>
        </p:nvCxnSpPr>
        <p:spPr>
          <a:xfrm>
            <a:off x="4572000" y="3933056"/>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5940152" y="3789040"/>
            <a:ext cx="1558825" cy="276999"/>
          </a:xfrm>
          <a:prstGeom prst="rect">
            <a:avLst/>
          </a:prstGeom>
          <a:noFill/>
        </p:spPr>
        <p:txBody>
          <a:bodyPr wrap="none" rtlCol="0">
            <a:spAutoFit/>
          </a:bodyPr>
          <a:lstStyle/>
          <a:p>
            <a:r>
              <a:rPr lang="pt-BR" sz="1200" dirty="0" err="1" smtClean="0">
                <a:solidFill>
                  <a:srgbClr val="92D050"/>
                </a:solidFill>
              </a:rPr>
              <a:t>Save</a:t>
            </a:r>
            <a:r>
              <a:rPr lang="pt-BR" sz="1200" dirty="0" smtClean="0">
                <a:solidFill>
                  <a:srgbClr val="92D050"/>
                </a:solidFill>
              </a:rPr>
              <a:t>/</a:t>
            </a:r>
            <a:r>
              <a:rPr lang="pt-BR" sz="1200" dirty="0" err="1" smtClean="0">
                <a:solidFill>
                  <a:srgbClr val="92D050"/>
                </a:solidFill>
              </a:rPr>
              <a:t>register</a:t>
            </a:r>
            <a:r>
              <a:rPr lang="pt-BR" sz="1200" dirty="0" smtClean="0">
                <a:solidFill>
                  <a:srgbClr val="92D050"/>
                </a:solidFill>
              </a:rPr>
              <a:t> </a:t>
            </a:r>
            <a:r>
              <a:rPr lang="pt-BR" sz="1200" dirty="0" err="1" smtClean="0">
                <a:solidFill>
                  <a:srgbClr val="92D050"/>
                </a:solidFill>
              </a:rPr>
              <a:t>catalog</a:t>
            </a:r>
            <a:r>
              <a:rPr lang="pt-BR" sz="1200" dirty="0" smtClean="0">
                <a:solidFill>
                  <a:srgbClr val="92D050"/>
                </a:solidFill>
              </a:rPr>
              <a:t> </a:t>
            </a:r>
            <a:endParaRPr lang="pt-BR" sz="1200" dirty="0">
              <a:solidFill>
                <a:srgbClr val="92D050"/>
              </a:solidFill>
            </a:endParaRPr>
          </a:p>
        </p:txBody>
      </p:sp>
      <p:sp>
        <p:nvSpPr>
          <p:cNvPr id="25" name="CaixaDeTexto 24"/>
          <p:cNvSpPr txBox="1"/>
          <p:nvPr/>
        </p:nvSpPr>
        <p:spPr>
          <a:xfrm>
            <a:off x="1619672" y="4653136"/>
            <a:ext cx="1085938" cy="276999"/>
          </a:xfrm>
          <a:prstGeom prst="rect">
            <a:avLst/>
          </a:prstGeom>
          <a:noFill/>
        </p:spPr>
        <p:txBody>
          <a:bodyPr wrap="none" rtlCol="0">
            <a:spAutoFit/>
          </a:bodyPr>
          <a:lstStyle/>
          <a:p>
            <a:r>
              <a:rPr lang="pt-BR" sz="1200" dirty="0" err="1" smtClean="0">
                <a:solidFill>
                  <a:srgbClr val="92D050"/>
                </a:solidFill>
              </a:rPr>
              <a:t>Add</a:t>
            </a:r>
            <a:r>
              <a:rPr lang="pt-BR" sz="1200" dirty="0" smtClean="0">
                <a:solidFill>
                  <a:srgbClr val="92D050"/>
                </a:solidFill>
              </a:rPr>
              <a:t> to </a:t>
            </a:r>
            <a:r>
              <a:rPr lang="pt-BR" sz="1200" dirty="0" err="1" smtClean="0">
                <a:solidFill>
                  <a:srgbClr val="92D050"/>
                </a:solidFill>
              </a:rPr>
              <a:t>catalog</a:t>
            </a:r>
            <a:endParaRPr lang="pt-BR" sz="1200" dirty="0">
              <a:solidFill>
                <a:srgbClr val="92D050"/>
              </a:solidFill>
            </a:endParaRPr>
          </a:p>
        </p:txBody>
      </p:sp>
      <p:cxnSp>
        <p:nvCxnSpPr>
          <p:cNvPr id="27" name="Conector de seta reta 26"/>
          <p:cNvCxnSpPr/>
          <p:nvPr/>
        </p:nvCxnSpPr>
        <p:spPr>
          <a:xfrm>
            <a:off x="1115616" y="3861048"/>
            <a:ext cx="6480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CaixaDeTexto 27"/>
          <p:cNvSpPr txBox="1"/>
          <p:nvPr/>
        </p:nvSpPr>
        <p:spPr>
          <a:xfrm>
            <a:off x="5508104" y="2636912"/>
            <a:ext cx="1472454" cy="276999"/>
          </a:xfrm>
          <a:prstGeom prst="rect">
            <a:avLst/>
          </a:prstGeom>
          <a:noFill/>
        </p:spPr>
        <p:txBody>
          <a:bodyPr wrap="none" rtlCol="0">
            <a:spAutoFit/>
          </a:bodyPr>
          <a:lstStyle/>
          <a:p>
            <a:r>
              <a:rPr lang="pt-BR" sz="1200" dirty="0" smtClean="0">
                <a:solidFill>
                  <a:srgbClr val="92D050"/>
                </a:solidFill>
              </a:rPr>
              <a:t>Delete </a:t>
            </a:r>
            <a:r>
              <a:rPr lang="pt-BR" sz="1200" dirty="0" err="1" smtClean="0">
                <a:solidFill>
                  <a:srgbClr val="92D050"/>
                </a:solidFill>
              </a:rPr>
              <a:t>selected</a:t>
            </a:r>
            <a:r>
              <a:rPr lang="pt-BR" sz="1200" dirty="0" smtClean="0">
                <a:solidFill>
                  <a:srgbClr val="92D050"/>
                </a:solidFill>
              </a:rPr>
              <a:t> item</a:t>
            </a:r>
            <a:endParaRPr lang="pt-BR" sz="1200" dirty="0">
              <a:solidFill>
                <a:srgbClr val="92D050"/>
              </a:solidFill>
            </a:endParaRPr>
          </a:p>
        </p:txBody>
      </p:sp>
      <p:cxnSp>
        <p:nvCxnSpPr>
          <p:cNvPr id="30" name="Conector de seta reta 29"/>
          <p:cNvCxnSpPr/>
          <p:nvPr/>
        </p:nvCxnSpPr>
        <p:spPr>
          <a:xfrm flipV="1">
            <a:off x="4427984" y="2852936"/>
            <a:ext cx="115212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Forma livre 30"/>
          <p:cNvSpPr/>
          <p:nvPr/>
        </p:nvSpPr>
        <p:spPr>
          <a:xfrm>
            <a:off x="2280138" y="3235569"/>
            <a:ext cx="3165231" cy="398585"/>
          </a:xfrm>
          <a:custGeom>
            <a:avLst/>
            <a:gdLst>
              <a:gd name="connsiteX0" fmla="*/ 0 w 3165231"/>
              <a:gd name="connsiteY0" fmla="*/ 111369 h 398585"/>
              <a:gd name="connsiteX1" fmla="*/ 23447 w 3165231"/>
              <a:gd name="connsiteY1" fmla="*/ 117231 h 398585"/>
              <a:gd name="connsiteX2" fmla="*/ 76200 w 3165231"/>
              <a:gd name="connsiteY2" fmla="*/ 146539 h 398585"/>
              <a:gd name="connsiteX3" fmla="*/ 105508 w 3165231"/>
              <a:gd name="connsiteY3" fmla="*/ 164123 h 398585"/>
              <a:gd name="connsiteX4" fmla="*/ 128954 w 3165231"/>
              <a:gd name="connsiteY4" fmla="*/ 181708 h 398585"/>
              <a:gd name="connsiteX5" fmla="*/ 175847 w 3165231"/>
              <a:gd name="connsiteY5" fmla="*/ 193431 h 398585"/>
              <a:gd name="connsiteX6" fmla="*/ 222739 w 3165231"/>
              <a:gd name="connsiteY6" fmla="*/ 216877 h 398585"/>
              <a:gd name="connsiteX7" fmla="*/ 240324 w 3165231"/>
              <a:gd name="connsiteY7" fmla="*/ 228600 h 398585"/>
              <a:gd name="connsiteX8" fmla="*/ 257908 w 3165231"/>
              <a:gd name="connsiteY8" fmla="*/ 234462 h 398585"/>
              <a:gd name="connsiteX9" fmla="*/ 310662 w 3165231"/>
              <a:gd name="connsiteY9" fmla="*/ 246185 h 398585"/>
              <a:gd name="connsiteX10" fmla="*/ 328247 w 3165231"/>
              <a:gd name="connsiteY10" fmla="*/ 257908 h 398585"/>
              <a:gd name="connsiteX11" fmla="*/ 351693 w 3165231"/>
              <a:gd name="connsiteY11" fmla="*/ 263769 h 398585"/>
              <a:gd name="connsiteX12" fmla="*/ 369277 w 3165231"/>
              <a:gd name="connsiteY12" fmla="*/ 269631 h 398585"/>
              <a:gd name="connsiteX13" fmla="*/ 422031 w 3165231"/>
              <a:gd name="connsiteY13" fmla="*/ 293077 h 398585"/>
              <a:gd name="connsiteX14" fmla="*/ 468924 w 3165231"/>
              <a:gd name="connsiteY14" fmla="*/ 304800 h 398585"/>
              <a:gd name="connsiteX15" fmla="*/ 492370 w 3165231"/>
              <a:gd name="connsiteY15" fmla="*/ 310662 h 398585"/>
              <a:gd name="connsiteX16" fmla="*/ 597877 w 3165231"/>
              <a:gd name="connsiteY16" fmla="*/ 322385 h 398585"/>
              <a:gd name="connsiteX17" fmla="*/ 644770 w 3165231"/>
              <a:gd name="connsiteY17" fmla="*/ 334108 h 398585"/>
              <a:gd name="connsiteX18" fmla="*/ 750277 w 3165231"/>
              <a:gd name="connsiteY18" fmla="*/ 345831 h 398585"/>
              <a:gd name="connsiteX19" fmla="*/ 791308 w 3165231"/>
              <a:gd name="connsiteY19" fmla="*/ 357554 h 398585"/>
              <a:gd name="connsiteX20" fmla="*/ 931985 w 3165231"/>
              <a:gd name="connsiteY20" fmla="*/ 369277 h 398585"/>
              <a:gd name="connsiteX21" fmla="*/ 1101970 w 3165231"/>
              <a:gd name="connsiteY21" fmla="*/ 375139 h 398585"/>
              <a:gd name="connsiteX22" fmla="*/ 1148862 w 3165231"/>
              <a:gd name="connsiteY22" fmla="*/ 386862 h 398585"/>
              <a:gd name="connsiteX23" fmla="*/ 1178170 w 3165231"/>
              <a:gd name="connsiteY23" fmla="*/ 398585 h 398585"/>
              <a:gd name="connsiteX24" fmla="*/ 1641231 w 3165231"/>
              <a:gd name="connsiteY24" fmla="*/ 392723 h 398585"/>
              <a:gd name="connsiteX25" fmla="*/ 1682262 w 3165231"/>
              <a:gd name="connsiteY25" fmla="*/ 386862 h 398585"/>
              <a:gd name="connsiteX26" fmla="*/ 1711570 w 3165231"/>
              <a:gd name="connsiteY26" fmla="*/ 375139 h 398585"/>
              <a:gd name="connsiteX27" fmla="*/ 1729154 w 3165231"/>
              <a:gd name="connsiteY27" fmla="*/ 369277 h 398585"/>
              <a:gd name="connsiteX28" fmla="*/ 1776047 w 3165231"/>
              <a:gd name="connsiteY28" fmla="*/ 357554 h 398585"/>
              <a:gd name="connsiteX29" fmla="*/ 1811216 w 3165231"/>
              <a:gd name="connsiteY29" fmla="*/ 334108 h 398585"/>
              <a:gd name="connsiteX30" fmla="*/ 1834662 w 3165231"/>
              <a:gd name="connsiteY30" fmla="*/ 328246 h 398585"/>
              <a:gd name="connsiteX31" fmla="*/ 1869831 w 3165231"/>
              <a:gd name="connsiteY31" fmla="*/ 316523 h 398585"/>
              <a:gd name="connsiteX32" fmla="*/ 1975339 w 3165231"/>
              <a:gd name="connsiteY32" fmla="*/ 304800 h 398585"/>
              <a:gd name="connsiteX33" fmla="*/ 2063262 w 3165231"/>
              <a:gd name="connsiteY33" fmla="*/ 293077 h 398585"/>
              <a:gd name="connsiteX34" fmla="*/ 2092570 w 3165231"/>
              <a:gd name="connsiteY34" fmla="*/ 287216 h 398585"/>
              <a:gd name="connsiteX35" fmla="*/ 2110154 w 3165231"/>
              <a:gd name="connsiteY35" fmla="*/ 281354 h 398585"/>
              <a:gd name="connsiteX36" fmla="*/ 2174631 w 3165231"/>
              <a:gd name="connsiteY36" fmla="*/ 275493 h 398585"/>
              <a:gd name="connsiteX37" fmla="*/ 2239108 w 3165231"/>
              <a:gd name="connsiteY37" fmla="*/ 263769 h 398585"/>
              <a:gd name="connsiteX38" fmla="*/ 2338754 w 3165231"/>
              <a:gd name="connsiteY38" fmla="*/ 252046 h 398585"/>
              <a:gd name="connsiteX39" fmla="*/ 2397370 w 3165231"/>
              <a:gd name="connsiteY39" fmla="*/ 228600 h 398585"/>
              <a:gd name="connsiteX40" fmla="*/ 2520462 w 3165231"/>
              <a:gd name="connsiteY40" fmla="*/ 199293 h 398585"/>
              <a:gd name="connsiteX41" fmla="*/ 2567354 w 3165231"/>
              <a:gd name="connsiteY41" fmla="*/ 187569 h 398585"/>
              <a:gd name="connsiteX42" fmla="*/ 2590800 w 3165231"/>
              <a:gd name="connsiteY42" fmla="*/ 175846 h 398585"/>
              <a:gd name="connsiteX43" fmla="*/ 2649416 w 3165231"/>
              <a:gd name="connsiteY43" fmla="*/ 169985 h 398585"/>
              <a:gd name="connsiteX44" fmla="*/ 2731477 w 3165231"/>
              <a:gd name="connsiteY44" fmla="*/ 158262 h 398585"/>
              <a:gd name="connsiteX45" fmla="*/ 2749062 w 3165231"/>
              <a:gd name="connsiteY45" fmla="*/ 152400 h 398585"/>
              <a:gd name="connsiteX46" fmla="*/ 2790093 w 3165231"/>
              <a:gd name="connsiteY46" fmla="*/ 140677 h 398585"/>
              <a:gd name="connsiteX47" fmla="*/ 2836985 w 3165231"/>
              <a:gd name="connsiteY47" fmla="*/ 117231 h 398585"/>
              <a:gd name="connsiteX48" fmla="*/ 2872154 w 3165231"/>
              <a:gd name="connsiteY48" fmla="*/ 105508 h 398585"/>
              <a:gd name="connsiteX49" fmla="*/ 2889739 w 3165231"/>
              <a:gd name="connsiteY49" fmla="*/ 93785 h 398585"/>
              <a:gd name="connsiteX50" fmla="*/ 2983524 w 3165231"/>
              <a:gd name="connsiteY50" fmla="*/ 70339 h 398585"/>
              <a:gd name="connsiteX51" fmla="*/ 3012831 w 3165231"/>
              <a:gd name="connsiteY51" fmla="*/ 58616 h 398585"/>
              <a:gd name="connsiteX52" fmla="*/ 3048000 w 3165231"/>
              <a:gd name="connsiteY52" fmla="*/ 46893 h 398585"/>
              <a:gd name="connsiteX53" fmla="*/ 3083170 w 3165231"/>
              <a:gd name="connsiteY53" fmla="*/ 29308 h 398585"/>
              <a:gd name="connsiteX54" fmla="*/ 3118339 w 3165231"/>
              <a:gd name="connsiteY54" fmla="*/ 17585 h 398585"/>
              <a:gd name="connsiteX55" fmla="*/ 3135924 w 3165231"/>
              <a:gd name="connsiteY55" fmla="*/ 11723 h 398585"/>
              <a:gd name="connsiteX56" fmla="*/ 3153508 w 3165231"/>
              <a:gd name="connsiteY56" fmla="*/ 5862 h 398585"/>
              <a:gd name="connsiteX57" fmla="*/ 3165231 w 3165231"/>
              <a:gd name="connsiteY57" fmla="*/ 0 h 39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65231" h="398585">
                <a:moveTo>
                  <a:pt x="0" y="111369"/>
                </a:moveTo>
                <a:cubicBezTo>
                  <a:pt x="7816" y="113323"/>
                  <a:pt x="16241" y="113628"/>
                  <a:pt x="23447" y="117231"/>
                </a:cubicBezTo>
                <a:cubicBezTo>
                  <a:pt x="104076" y="157545"/>
                  <a:pt x="27569" y="130327"/>
                  <a:pt x="76200" y="146539"/>
                </a:cubicBezTo>
                <a:cubicBezTo>
                  <a:pt x="103640" y="173977"/>
                  <a:pt x="69995" y="143830"/>
                  <a:pt x="105508" y="164123"/>
                </a:cubicBezTo>
                <a:cubicBezTo>
                  <a:pt x="113990" y="168970"/>
                  <a:pt x="120472" y="176861"/>
                  <a:pt x="128954" y="181708"/>
                </a:cubicBezTo>
                <a:cubicBezTo>
                  <a:pt x="138656" y="187252"/>
                  <a:pt x="168431" y="191948"/>
                  <a:pt x="175847" y="193431"/>
                </a:cubicBezTo>
                <a:cubicBezTo>
                  <a:pt x="197729" y="226255"/>
                  <a:pt x="174604" y="200833"/>
                  <a:pt x="222739" y="216877"/>
                </a:cubicBezTo>
                <a:cubicBezTo>
                  <a:pt x="229422" y="219105"/>
                  <a:pt x="234023" y="225449"/>
                  <a:pt x="240324" y="228600"/>
                </a:cubicBezTo>
                <a:cubicBezTo>
                  <a:pt x="245850" y="231363"/>
                  <a:pt x="251967" y="232765"/>
                  <a:pt x="257908" y="234462"/>
                </a:cubicBezTo>
                <a:cubicBezTo>
                  <a:pt x="277212" y="239977"/>
                  <a:pt x="290531" y="242159"/>
                  <a:pt x="310662" y="246185"/>
                </a:cubicBezTo>
                <a:cubicBezTo>
                  <a:pt x="316524" y="250093"/>
                  <a:pt x="321772" y="255133"/>
                  <a:pt x="328247" y="257908"/>
                </a:cubicBezTo>
                <a:cubicBezTo>
                  <a:pt x="335652" y="261081"/>
                  <a:pt x="343947" y="261556"/>
                  <a:pt x="351693" y="263769"/>
                </a:cubicBezTo>
                <a:cubicBezTo>
                  <a:pt x="357634" y="265466"/>
                  <a:pt x="363598" y="267197"/>
                  <a:pt x="369277" y="269631"/>
                </a:cubicBezTo>
                <a:cubicBezTo>
                  <a:pt x="397810" y="281859"/>
                  <a:pt x="389819" y="283166"/>
                  <a:pt x="422031" y="293077"/>
                </a:cubicBezTo>
                <a:cubicBezTo>
                  <a:pt x="437431" y="297815"/>
                  <a:pt x="453293" y="300892"/>
                  <a:pt x="468924" y="304800"/>
                </a:cubicBezTo>
                <a:cubicBezTo>
                  <a:pt x="476739" y="306754"/>
                  <a:pt x="484354" y="309860"/>
                  <a:pt x="492370" y="310662"/>
                </a:cubicBezTo>
                <a:cubicBezTo>
                  <a:pt x="507574" y="312182"/>
                  <a:pt x="578900" y="318827"/>
                  <a:pt x="597877" y="322385"/>
                </a:cubicBezTo>
                <a:cubicBezTo>
                  <a:pt x="613713" y="325354"/>
                  <a:pt x="628782" y="332110"/>
                  <a:pt x="644770" y="334108"/>
                </a:cubicBezTo>
                <a:cubicBezTo>
                  <a:pt x="711146" y="342404"/>
                  <a:pt x="675988" y="338401"/>
                  <a:pt x="750277" y="345831"/>
                </a:cubicBezTo>
                <a:cubicBezTo>
                  <a:pt x="763954" y="349739"/>
                  <a:pt x="777399" y="354574"/>
                  <a:pt x="791308" y="357554"/>
                </a:cubicBezTo>
                <a:cubicBezTo>
                  <a:pt x="830118" y="365871"/>
                  <a:pt x="903221" y="368026"/>
                  <a:pt x="931985" y="369277"/>
                </a:cubicBezTo>
                <a:lnTo>
                  <a:pt x="1101970" y="375139"/>
                </a:lnTo>
                <a:cubicBezTo>
                  <a:pt x="1117601" y="379047"/>
                  <a:pt x="1133463" y="382124"/>
                  <a:pt x="1148862" y="386862"/>
                </a:cubicBezTo>
                <a:cubicBezTo>
                  <a:pt x="1158919" y="389956"/>
                  <a:pt x="1167649" y="398460"/>
                  <a:pt x="1178170" y="398585"/>
                </a:cubicBezTo>
                <a:lnTo>
                  <a:pt x="1641231" y="392723"/>
                </a:lnTo>
                <a:cubicBezTo>
                  <a:pt x="1654908" y="390769"/>
                  <a:pt x="1668859" y="390213"/>
                  <a:pt x="1682262" y="386862"/>
                </a:cubicBezTo>
                <a:cubicBezTo>
                  <a:pt x="1692470" y="384310"/>
                  <a:pt x="1701718" y="378834"/>
                  <a:pt x="1711570" y="375139"/>
                </a:cubicBezTo>
                <a:cubicBezTo>
                  <a:pt x="1717355" y="372970"/>
                  <a:pt x="1723160" y="370775"/>
                  <a:pt x="1729154" y="369277"/>
                </a:cubicBezTo>
                <a:cubicBezTo>
                  <a:pt x="1738608" y="366913"/>
                  <a:pt x="1765081" y="363646"/>
                  <a:pt x="1776047" y="357554"/>
                </a:cubicBezTo>
                <a:cubicBezTo>
                  <a:pt x="1788363" y="350712"/>
                  <a:pt x="1798614" y="340409"/>
                  <a:pt x="1811216" y="334108"/>
                </a:cubicBezTo>
                <a:cubicBezTo>
                  <a:pt x="1818421" y="330505"/>
                  <a:pt x="1826946" y="330561"/>
                  <a:pt x="1834662" y="328246"/>
                </a:cubicBezTo>
                <a:cubicBezTo>
                  <a:pt x="1846498" y="324695"/>
                  <a:pt x="1857748" y="319112"/>
                  <a:pt x="1869831" y="316523"/>
                </a:cubicBezTo>
                <a:cubicBezTo>
                  <a:pt x="1885980" y="313063"/>
                  <a:pt x="1963660" y="306202"/>
                  <a:pt x="1975339" y="304800"/>
                </a:cubicBezTo>
                <a:cubicBezTo>
                  <a:pt x="2004695" y="301277"/>
                  <a:pt x="2034022" y="297463"/>
                  <a:pt x="2063262" y="293077"/>
                </a:cubicBezTo>
                <a:cubicBezTo>
                  <a:pt x="2073115" y="291599"/>
                  <a:pt x="2082905" y="289632"/>
                  <a:pt x="2092570" y="287216"/>
                </a:cubicBezTo>
                <a:cubicBezTo>
                  <a:pt x="2098564" y="285718"/>
                  <a:pt x="2104038" y="282228"/>
                  <a:pt x="2110154" y="281354"/>
                </a:cubicBezTo>
                <a:cubicBezTo>
                  <a:pt x="2131518" y="278302"/>
                  <a:pt x="2153139" y="277447"/>
                  <a:pt x="2174631" y="275493"/>
                </a:cubicBezTo>
                <a:cubicBezTo>
                  <a:pt x="2196123" y="271585"/>
                  <a:pt x="2217432" y="266479"/>
                  <a:pt x="2239108" y="263769"/>
                </a:cubicBezTo>
                <a:cubicBezTo>
                  <a:pt x="2314722" y="254317"/>
                  <a:pt x="2293319" y="265027"/>
                  <a:pt x="2338754" y="252046"/>
                </a:cubicBezTo>
                <a:cubicBezTo>
                  <a:pt x="2389938" y="237422"/>
                  <a:pt x="2303740" y="258391"/>
                  <a:pt x="2397370" y="228600"/>
                </a:cubicBezTo>
                <a:cubicBezTo>
                  <a:pt x="2523655" y="188418"/>
                  <a:pt x="2444842" y="215498"/>
                  <a:pt x="2520462" y="199293"/>
                </a:cubicBezTo>
                <a:cubicBezTo>
                  <a:pt x="2536216" y="195917"/>
                  <a:pt x="2552943" y="194774"/>
                  <a:pt x="2567354" y="187569"/>
                </a:cubicBezTo>
                <a:cubicBezTo>
                  <a:pt x="2575169" y="183661"/>
                  <a:pt x="2582256" y="177677"/>
                  <a:pt x="2590800" y="175846"/>
                </a:cubicBezTo>
                <a:cubicBezTo>
                  <a:pt x="2610000" y="171732"/>
                  <a:pt x="2629877" y="171939"/>
                  <a:pt x="2649416" y="169985"/>
                </a:cubicBezTo>
                <a:cubicBezTo>
                  <a:pt x="2692988" y="155459"/>
                  <a:pt x="2641586" y="171103"/>
                  <a:pt x="2731477" y="158262"/>
                </a:cubicBezTo>
                <a:cubicBezTo>
                  <a:pt x="2737594" y="157388"/>
                  <a:pt x="2743121" y="154097"/>
                  <a:pt x="2749062" y="152400"/>
                </a:cubicBezTo>
                <a:cubicBezTo>
                  <a:pt x="2800583" y="137680"/>
                  <a:pt x="2747930" y="154732"/>
                  <a:pt x="2790093" y="140677"/>
                </a:cubicBezTo>
                <a:cubicBezTo>
                  <a:pt x="2824419" y="114933"/>
                  <a:pt x="2800404" y="128206"/>
                  <a:pt x="2836985" y="117231"/>
                </a:cubicBezTo>
                <a:cubicBezTo>
                  <a:pt x="2848821" y="113680"/>
                  <a:pt x="2872154" y="105508"/>
                  <a:pt x="2872154" y="105508"/>
                </a:cubicBezTo>
                <a:cubicBezTo>
                  <a:pt x="2878016" y="101600"/>
                  <a:pt x="2883006" y="95857"/>
                  <a:pt x="2889739" y="93785"/>
                </a:cubicBezTo>
                <a:cubicBezTo>
                  <a:pt x="2980005" y="66011"/>
                  <a:pt x="2917337" y="96814"/>
                  <a:pt x="2983524" y="70339"/>
                </a:cubicBezTo>
                <a:cubicBezTo>
                  <a:pt x="2993293" y="66431"/>
                  <a:pt x="3002943" y="62212"/>
                  <a:pt x="3012831" y="58616"/>
                </a:cubicBezTo>
                <a:cubicBezTo>
                  <a:pt x="3024444" y="54393"/>
                  <a:pt x="3048000" y="46893"/>
                  <a:pt x="3048000" y="46893"/>
                </a:cubicBezTo>
                <a:cubicBezTo>
                  <a:pt x="3066832" y="28061"/>
                  <a:pt x="3052304" y="38568"/>
                  <a:pt x="3083170" y="29308"/>
                </a:cubicBezTo>
                <a:cubicBezTo>
                  <a:pt x="3095006" y="25757"/>
                  <a:pt x="3106616" y="21493"/>
                  <a:pt x="3118339" y="17585"/>
                </a:cubicBezTo>
                <a:lnTo>
                  <a:pt x="3135924" y="11723"/>
                </a:lnTo>
                <a:cubicBezTo>
                  <a:pt x="3141785" y="9769"/>
                  <a:pt x="3147982" y="8625"/>
                  <a:pt x="3153508" y="5862"/>
                </a:cubicBezTo>
                <a:lnTo>
                  <a:pt x="3165231"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2" name="CaixaDeTexto 31"/>
          <p:cNvSpPr txBox="1"/>
          <p:nvPr/>
        </p:nvSpPr>
        <p:spPr>
          <a:xfrm>
            <a:off x="763112" y="5143527"/>
            <a:ext cx="4464496" cy="1431161"/>
          </a:xfrm>
          <a:prstGeom prst="rect">
            <a:avLst/>
          </a:prstGeom>
          <a:noFill/>
        </p:spPr>
        <p:txBody>
          <a:bodyPr wrap="square" rtlCol="0">
            <a:spAutoFit/>
          </a:bodyPr>
          <a:lstStyle/>
          <a:p>
            <a:r>
              <a:rPr lang="pt-BR" dirty="0" smtClean="0">
                <a:solidFill>
                  <a:srgbClr val="92D050"/>
                </a:solidFill>
              </a:rPr>
              <a:t>Adicionar tutor: </a:t>
            </a:r>
          </a:p>
          <a:p>
            <a:r>
              <a:rPr lang="pt-BR" sz="1100" dirty="0" err="1" smtClean="0">
                <a:solidFill>
                  <a:srgbClr val="92D050"/>
                </a:solidFill>
              </a:rPr>
              <a:t>Insert</a:t>
            </a:r>
            <a:r>
              <a:rPr lang="pt-BR" sz="1100" dirty="0" smtClean="0">
                <a:solidFill>
                  <a:srgbClr val="92D050"/>
                </a:solidFill>
              </a:rPr>
              <a:t> </a:t>
            </a:r>
            <a:r>
              <a:rPr lang="pt-BR" sz="1100" dirty="0" err="1" smtClean="0">
                <a:solidFill>
                  <a:srgbClr val="92D050"/>
                </a:solidFill>
              </a:rPr>
              <a:t>here</a:t>
            </a:r>
            <a:r>
              <a:rPr lang="pt-BR" sz="1100" dirty="0" smtClean="0">
                <a:solidFill>
                  <a:srgbClr val="92D050"/>
                </a:solidFill>
              </a:rPr>
              <a:t> </a:t>
            </a:r>
            <a:r>
              <a:rPr lang="pt-BR" sz="1100" dirty="0" err="1" smtClean="0">
                <a:solidFill>
                  <a:srgbClr val="92D050"/>
                </a:solidFill>
              </a:rPr>
              <a:t>ONLY</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behavioral</a:t>
            </a:r>
            <a:r>
              <a:rPr lang="pt-BR" sz="1100" dirty="0" smtClean="0">
                <a:solidFill>
                  <a:srgbClr val="92D050"/>
                </a:solidFill>
              </a:rPr>
              <a:t> </a:t>
            </a:r>
            <a:r>
              <a:rPr lang="pt-BR" sz="1100" dirty="0" err="1" smtClean="0">
                <a:solidFill>
                  <a:srgbClr val="92D050"/>
                </a:solidFill>
              </a:rPr>
              <a:t>categories</a:t>
            </a:r>
            <a:r>
              <a:rPr lang="pt-BR" sz="1100" dirty="0" smtClean="0">
                <a:solidFill>
                  <a:srgbClr val="92D050"/>
                </a:solidFill>
              </a:rPr>
              <a:t>/</a:t>
            </a:r>
            <a:r>
              <a:rPr lang="pt-BR" sz="1100" dirty="0" err="1" smtClean="0">
                <a:solidFill>
                  <a:srgbClr val="92D050"/>
                </a:solidFill>
              </a:rPr>
              <a:t>units</a:t>
            </a:r>
            <a:r>
              <a:rPr lang="pt-BR" sz="1100" dirty="0" smtClean="0">
                <a:solidFill>
                  <a:srgbClr val="92D050"/>
                </a:solidFill>
              </a:rPr>
              <a:t> </a:t>
            </a:r>
            <a:r>
              <a:rPr lang="pt-BR" sz="1100" dirty="0" err="1" smtClean="0">
                <a:solidFill>
                  <a:srgbClr val="92D050"/>
                </a:solidFill>
              </a:rPr>
              <a:t>you</a:t>
            </a:r>
            <a:r>
              <a:rPr lang="pt-BR" sz="1100" dirty="0" smtClean="0">
                <a:solidFill>
                  <a:srgbClr val="92D050"/>
                </a:solidFill>
              </a:rPr>
              <a:t> </a:t>
            </a:r>
            <a:r>
              <a:rPr lang="pt-BR" sz="1100" dirty="0" err="1" smtClean="0">
                <a:solidFill>
                  <a:srgbClr val="92D050"/>
                </a:solidFill>
              </a:rPr>
              <a:t>will</a:t>
            </a:r>
            <a:r>
              <a:rPr lang="pt-BR" sz="1100" dirty="0" smtClean="0">
                <a:solidFill>
                  <a:srgbClr val="92D050"/>
                </a:solidFill>
              </a:rPr>
              <a:t> use in </a:t>
            </a:r>
            <a:r>
              <a:rPr lang="pt-BR" sz="1100" dirty="0" err="1" smtClean="0">
                <a:solidFill>
                  <a:srgbClr val="92D050"/>
                </a:solidFill>
              </a:rPr>
              <a:t>your</a:t>
            </a:r>
            <a:r>
              <a:rPr lang="pt-BR" sz="1100" dirty="0" smtClean="0">
                <a:solidFill>
                  <a:srgbClr val="92D050"/>
                </a:solidFill>
              </a:rPr>
              <a:t> </a:t>
            </a:r>
            <a:r>
              <a:rPr lang="pt-BR" sz="1100" dirty="0" err="1" smtClean="0">
                <a:solidFill>
                  <a:srgbClr val="92D050"/>
                </a:solidFill>
              </a:rPr>
              <a:t>experiments</a:t>
            </a:r>
            <a:r>
              <a:rPr lang="pt-BR" sz="1100" dirty="0" smtClean="0">
                <a:solidFill>
                  <a:srgbClr val="92D050"/>
                </a:solidFill>
              </a:rPr>
              <a:t>.  </a:t>
            </a:r>
            <a:r>
              <a:rPr lang="pt-BR" sz="1100" dirty="0" err="1" smtClean="0">
                <a:solidFill>
                  <a:srgbClr val="92D050"/>
                </a:solidFill>
              </a:rPr>
              <a:t>When</a:t>
            </a:r>
            <a:r>
              <a:rPr lang="pt-BR" sz="1100" dirty="0" smtClean="0">
                <a:solidFill>
                  <a:srgbClr val="92D050"/>
                </a:solidFill>
              </a:rPr>
              <a:t> </a:t>
            </a:r>
            <a:r>
              <a:rPr lang="pt-BR" sz="1100" dirty="0" err="1" smtClean="0">
                <a:solidFill>
                  <a:srgbClr val="92D050"/>
                </a:solidFill>
              </a:rPr>
              <a:t>you</a:t>
            </a:r>
            <a:r>
              <a:rPr lang="pt-BR" sz="1100" dirty="0" smtClean="0">
                <a:solidFill>
                  <a:srgbClr val="92D050"/>
                </a:solidFill>
              </a:rPr>
              <a:t> </a:t>
            </a:r>
            <a:r>
              <a:rPr lang="pt-BR" sz="1100" dirty="0" err="1" smtClean="0">
                <a:solidFill>
                  <a:srgbClr val="92D050"/>
                </a:solidFill>
              </a:rPr>
              <a:t>finish</a:t>
            </a:r>
            <a:r>
              <a:rPr lang="pt-BR" sz="1100" dirty="0" smtClean="0">
                <a:solidFill>
                  <a:srgbClr val="92D050"/>
                </a:solidFill>
              </a:rPr>
              <a:t> </a:t>
            </a:r>
            <a:r>
              <a:rPr lang="pt-BR" sz="1100" dirty="0" err="1" smtClean="0">
                <a:solidFill>
                  <a:srgbClr val="92D050"/>
                </a:solidFill>
              </a:rPr>
              <a:t>inputting</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units</a:t>
            </a:r>
            <a:r>
              <a:rPr lang="pt-BR" sz="1100" dirty="0" smtClean="0">
                <a:solidFill>
                  <a:srgbClr val="92D050"/>
                </a:solidFill>
              </a:rPr>
              <a:t>, </a:t>
            </a:r>
            <a:r>
              <a:rPr lang="pt-BR" sz="1100" dirty="0" err="1" smtClean="0">
                <a:solidFill>
                  <a:srgbClr val="92D050"/>
                </a:solidFill>
              </a:rPr>
              <a:t>press</a:t>
            </a:r>
            <a:r>
              <a:rPr lang="pt-BR" sz="1100" dirty="0" smtClean="0">
                <a:solidFill>
                  <a:srgbClr val="92D050"/>
                </a:solidFill>
              </a:rPr>
              <a:t> </a:t>
            </a:r>
            <a:r>
              <a:rPr lang="pt-BR" sz="1100" b="1" dirty="0" err="1" smtClean="0">
                <a:solidFill>
                  <a:srgbClr val="92D050"/>
                </a:solidFill>
              </a:rPr>
              <a:t>Save</a:t>
            </a:r>
            <a:r>
              <a:rPr lang="pt-BR" sz="1100" b="1" dirty="0" smtClean="0">
                <a:solidFill>
                  <a:srgbClr val="92D050"/>
                </a:solidFill>
              </a:rPr>
              <a:t>/</a:t>
            </a:r>
            <a:r>
              <a:rPr lang="pt-BR" sz="1100" b="1" dirty="0" err="1" smtClean="0">
                <a:solidFill>
                  <a:srgbClr val="92D050"/>
                </a:solidFill>
              </a:rPr>
              <a:t>register</a:t>
            </a:r>
            <a:r>
              <a:rPr lang="pt-BR" sz="1100" b="1" dirty="0" smtClean="0">
                <a:solidFill>
                  <a:srgbClr val="92D050"/>
                </a:solidFill>
              </a:rPr>
              <a:t> </a:t>
            </a:r>
            <a:r>
              <a:rPr lang="pt-BR" sz="1100" b="1" dirty="0" err="1" smtClean="0">
                <a:solidFill>
                  <a:srgbClr val="92D050"/>
                </a:solidFill>
              </a:rPr>
              <a:t>catalog</a:t>
            </a:r>
            <a:r>
              <a:rPr lang="pt-BR" sz="1100" dirty="0" smtClean="0">
                <a:solidFill>
                  <a:srgbClr val="92D050"/>
                </a:solidFill>
              </a:rPr>
              <a:t>  </a:t>
            </a:r>
            <a:r>
              <a:rPr lang="pt-BR" sz="1100" dirty="0" err="1" smtClean="0">
                <a:solidFill>
                  <a:srgbClr val="92D050"/>
                </a:solidFill>
              </a:rPr>
              <a:t>button</a:t>
            </a:r>
            <a:r>
              <a:rPr lang="pt-BR" sz="1100" dirty="0" smtClean="0">
                <a:solidFill>
                  <a:srgbClr val="92D050"/>
                </a:solidFill>
              </a:rPr>
              <a:t>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identification</a:t>
            </a:r>
            <a:r>
              <a:rPr lang="pt-BR" sz="1100" dirty="0" smtClean="0">
                <a:solidFill>
                  <a:srgbClr val="92D050"/>
                </a:solidFill>
              </a:rPr>
              <a:t> </a:t>
            </a:r>
            <a:r>
              <a:rPr lang="pt-BR" sz="1100" dirty="0" err="1" smtClean="0">
                <a:solidFill>
                  <a:srgbClr val="92D050"/>
                </a:solidFill>
              </a:rPr>
              <a:t>and</a:t>
            </a:r>
            <a:r>
              <a:rPr lang="pt-BR" sz="1100" dirty="0" smtClean="0">
                <a:solidFill>
                  <a:srgbClr val="92D050"/>
                </a:solidFill>
              </a:rPr>
              <a:t> </a:t>
            </a:r>
            <a:r>
              <a:rPr lang="pt-BR" sz="1100" dirty="0" err="1" smtClean="0">
                <a:solidFill>
                  <a:srgbClr val="92D050"/>
                </a:solidFill>
              </a:rPr>
              <a:t>codes</a:t>
            </a:r>
            <a:r>
              <a:rPr lang="pt-BR" sz="1100" dirty="0" smtClean="0">
                <a:solidFill>
                  <a:srgbClr val="92D050"/>
                </a:solidFill>
              </a:rPr>
              <a:t> for </a:t>
            </a:r>
            <a:r>
              <a:rPr lang="pt-BR" sz="1100" dirty="0" err="1" smtClean="0">
                <a:solidFill>
                  <a:srgbClr val="92D050"/>
                </a:solidFill>
              </a:rPr>
              <a:t>the</a:t>
            </a:r>
            <a:r>
              <a:rPr lang="pt-BR" sz="1100" dirty="0" smtClean="0">
                <a:solidFill>
                  <a:srgbClr val="92D050"/>
                </a:solidFill>
              </a:rPr>
              <a:t> </a:t>
            </a:r>
            <a:r>
              <a:rPr lang="pt-BR" sz="1100" dirty="0" err="1" smtClean="0">
                <a:solidFill>
                  <a:srgbClr val="92D050"/>
                </a:solidFill>
              </a:rPr>
              <a:t>subjects</a:t>
            </a:r>
            <a:r>
              <a:rPr lang="pt-BR" sz="1100" dirty="0" smtClean="0">
                <a:solidFill>
                  <a:srgbClr val="92D050"/>
                </a:solidFill>
              </a:rPr>
              <a:t> </a:t>
            </a:r>
            <a:r>
              <a:rPr lang="pt-BR" sz="1100" dirty="0" err="1" smtClean="0">
                <a:solidFill>
                  <a:srgbClr val="92D050"/>
                </a:solidFill>
              </a:rPr>
              <a:t>and</a:t>
            </a:r>
            <a:r>
              <a:rPr lang="pt-BR" sz="1100" dirty="0" smtClean="0">
                <a:solidFill>
                  <a:srgbClr val="92D050"/>
                </a:solidFill>
              </a:rPr>
              <a:t> </a:t>
            </a:r>
            <a:r>
              <a:rPr lang="pt-BR" sz="1100" dirty="0" err="1" smtClean="0">
                <a:solidFill>
                  <a:srgbClr val="92D050"/>
                </a:solidFill>
              </a:rPr>
              <a:t>objects</a:t>
            </a:r>
            <a:r>
              <a:rPr lang="pt-BR" sz="1100" dirty="0" smtClean="0">
                <a:solidFill>
                  <a:srgbClr val="92D050"/>
                </a:solidFill>
              </a:rPr>
              <a:t> </a:t>
            </a:r>
            <a:r>
              <a:rPr lang="pt-BR" sz="1100" dirty="0" err="1" smtClean="0">
                <a:solidFill>
                  <a:srgbClr val="92D050"/>
                </a:solidFill>
              </a:rPr>
              <a:t>wil</a:t>
            </a:r>
            <a:r>
              <a:rPr lang="pt-BR" sz="1100" dirty="0" smtClean="0">
                <a:solidFill>
                  <a:srgbClr val="92D050"/>
                </a:solidFill>
              </a:rPr>
              <a:t> </a:t>
            </a:r>
            <a:r>
              <a:rPr lang="pt-BR" sz="1100" dirty="0" err="1" smtClean="0">
                <a:solidFill>
                  <a:srgbClr val="92D050"/>
                </a:solidFill>
              </a:rPr>
              <a:t>be</a:t>
            </a:r>
            <a:r>
              <a:rPr lang="pt-BR" sz="1100" dirty="0" smtClean="0">
                <a:solidFill>
                  <a:srgbClr val="92D050"/>
                </a:solidFill>
              </a:rPr>
              <a:t> </a:t>
            </a:r>
            <a:r>
              <a:rPr lang="pt-BR" sz="1100" dirty="0" err="1" smtClean="0">
                <a:solidFill>
                  <a:srgbClr val="92D050"/>
                </a:solidFill>
              </a:rPr>
              <a:t>required</a:t>
            </a:r>
            <a:r>
              <a:rPr lang="pt-BR" sz="1100" dirty="0" smtClean="0">
                <a:solidFill>
                  <a:srgbClr val="92D050"/>
                </a:solidFill>
              </a:rPr>
              <a:t> in </a:t>
            </a:r>
            <a:r>
              <a:rPr lang="pt-BR" sz="1100" dirty="0" err="1" smtClean="0">
                <a:solidFill>
                  <a:srgbClr val="92D050"/>
                </a:solidFill>
              </a:rPr>
              <a:t>other</a:t>
            </a:r>
            <a:r>
              <a:rPr lang="pt-BR" sz="1100" dirty="0" smtClean="0">
                <a:solidFill>
                  <a:srgbClr val="92D050"/>
                </a:solidFill>
              </a:rPr>
              <a:t> </a:t>
            </a:r>
            <a:r>
              <a:rPr lang="pt-BR" sz="1100" dirty="0" err="1" smtClean="0">
                <a:solidFill>
                  <a:srgbClr val="92D050"/>
                </a:solidFill>
              </a:rPr>
              <a:t>steps</a:t>
            </a:r>
            <a:r>
              <a:rPr lang="pt-BR" sz="1100" dirty="0" smtClean="0">
                <a:solidFill>
                  <a:srgbClr val="92D050"/>
                </a:solidFill>
              </a:rPr>
              <a:t> os </a:t>
            </a:r>
            <a:r>
              <a:rPr lang="pt-BR" sz="1100" dirty="0" err="1" smtClean="0">
                <a:solidFill>
                  <a:srgbClr val="92D050"/>
                </a:solidFill>
              </a:rPr>
              <a:t>this</a:t>
            </a:r>
            <a:r>
              <a:rPr lang="pt-BR" sz="1100" dirty="0" smtClean="0">
                <a:solidFill>
                  <a:srgbClr val="92D050"/>
                </a:solidFill>
              </a:rPr>
              <a:t> </a:t>
            </a:r>
            <a:r>
              <a:rPr lang="pt-BR" sz="1100" dirty="0" err="1" smtClean="0">
                <a:solidFill>
                  <a:srgbClr val="92D050"/>
                </a:solidFill>
              </a:rPr>
              <a:t>session</a:t>
            </a:r>
            <a:r>
              <a:rPr lang="pt-BR" sz="1100" dirty="0" smtClean="0">
                <a:solidFill>
                  <a:srgbClr val="92D050"/>
                </a:solidFill>
              </a:rPr>
              <a:t> </a:t>
            </a:r>
            <a:r>
              <a:rPr lang="pt-BR" sz="1100" dirty="0" err="1" smtClean="0">
                <a:solidFill>
                  <a:srgbClr val="92D050"/>
                </a:solidFill>
              </a:rPr>
              <a:t>of</a:t>
            </a:r>
            <a:r>
              <a:rPr lang="pt-BR" sz="1100" dirty="0" smtClean="0">
                <a:solidFill>
                  <a:srgbClr val="92D050"/>
                </a:solidFill>
              </a:rPr>
              <a:t> </a:t>
            </a:r>
            <a:r>
              <a:rPr lang="pt-BR" sz="1100" dirty="0" err="1" smtClean="0">
                <a:solidFill>
                  <a:srgbClr val="92D050"/>
                </a:solidFill>
              </a:rPr>
              <a:t>analysis</a:t>
            </a:r>
            <a:r>
              <a:rPr lang="pt-BR" sz="1100" dirty="0" smtClean="0">
                <a:solidFill>
                  <a:srgbClr val="92D050"/>
                </a:solidFill>
              </a:rPr>
              <a:t>. </a:t>
            </a:r>
          </a:p>
          <a:p>
            <a:endParaRPr lang="pt-BR" dirty="0" smtClean="0"/>
          </a:p>
          <a:p>
            <a:endParaRPr lang="pt-BR" sz="700" dirty="0"/>
          </a:p>
        </p:txBody>
      </p:sp>
    </p:spTree>
    <p:extLst>
      <p:ext uri="{BB962C8B-B14F-4D97-AF65-F5344CB8AC3E}">
        <p14:creationId xmlns:p14="http://schemas.microsoft.com/office/powerpoint/2010/main" val="2716454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3631</Words>
  <Application>Microsoft Office PowerPoint</Application>
  <PresentationFormat>Apresentação na tela (4:3)</PresentationFormat>
  <Paragraphs>305</Paragraphs>
  <Slides>81</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81</vt:i4>
      </vt:variant>
    </vt:vector>
  </HeadingPairs>
  <TitlesOfParts>
    <vt:vector size="85" baseType="lpstr">
      <vt:lpstr>Arial</vt:lpstr>
      <vt:lpstr>Calibri</vt:lpstr>
      <vt:lpstr>MS Shell Dlg 2</vt:lpstr>
      <vt:lpstr>Tema do Office</vt:lpstr>
      <vt:lpstr>Story Board</vt:lpstr>
      <vt:lpstr>Apresentação do PowerPoint</vt:lpstr>
      <vt:lpstr>EthoWatcher OS Interface Principal </vt:lpstr>
      <vt:lpstr>Apresentação do PowerPoint</vt:lpstr>
      <vt:lpstr>Apresentação do PowerPoint</vt:lpstr>
      <vt:lpstr>Apresentação do PowerPoint</vt:lpstr>
      <vt:lpstr>Tela Load User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Tela Etografia Video Based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Tela Segmentação por Tempo</vt:lpstr>
      <vt:lpstr>Apresentação do PowerPoint</vt:lpstr>
      <vt:lpstr>Apresentação do PowerPoint</vt:lpstr>
      <vt:lpstr>Apresentação do PowerPoint</vt:lpstr>
      <vt:lpstr>Apresentação do PowerPoint</vt:lpstr>
      <vt:lpstr>Tela Análise de Concordância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Análise de Transição</vt:lpstr>
      <vt:lpstr>Apresentação do PowerPoint</vt:lpstr>
      <vt:lpstr>Apresentação do PowerPoint</vt:lpstr>
      <vt:lpstr>Apresentação do PowerPoint</vt:lpstr>
      <vt:lpstr>Apresentação do PowerPoint</vt:lpstr>
      <vt:lpstr>Apresentação do PowerPoint</vt:lpstr>
      <vt:lpstr>Conversor XML</vt:lpstr>
      <vt:lpstr>Apresentação do PowerPoint</vt:lpstr>
      <vt:lpstr>“Build” Video List Files</vt:lpstr>
      <vt:lpstr>Apresentação do PowerPoint</vt:lpstr>
      <vt:lpstr>Apresentação do PowerPoint</vt:lpstr>
      <vt:lpstr>Blinding video files</vt:lpstr>
      <vt:lpstr>Apresentação do PowerPoint</vt:lpstr>
      <vt:lpstr>Apresentação do PowerPoint</vt:lpstr>
      <vt:lpstr>Apresentação do PowerPoint</vt:lpstr>
      <vt:lpstr>Apresentação do PowerPoint</vt:lpstr>
      <vt:lpstr>Apresentação do PowerPoint</vt:lpstr>
      <vt:lpstr>Apresentação do PowerPoint</vt:lpstr>
      <vt:lpstr>Unveil blinded videos.</vt:lpstr>
      <vt:lpstr>Apresentação do PowerPoint</vt:lpstr>
      <vt:lpstr>Apresentação do PowerPoint</vt:lpstr>
      <vt:lpstr>Apresentação do PowerPoint</vt:lpstr>
      <vt:lpstr>Build a behavior-sample video</vt:lpstr>
      <vt:lpstr>Apresentação do PowerPoint</vt:lpstr>
      <vt:lpstr>Apresentação do PowerPoint</vt:lpstr>
      <vt:lpstr>Apresentação do PowerPoint</vt:lpstr>
      <vt:lpstr>Apresentação do PowerPoint</vt:lpstr>
      <vt:lpstr>Etografia Real Time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Board</dc:title>
  <dc:creator>joao</dc:creator>
  <cp:lastModifiedBy>Alex Colussi</cp:lastModifiedBy>
  <cp:revision>202</cp:revision>
  <dcterms:created xsi:type="dcterms:W3CDTF">2016-11-30T17:30:13Z</dcterms:created>
  <dcterms:modified xsi:type="dcterms:W3CDTF">2017-02-06T16:28:11Z</dcterms:modified>
</cp:coreProperties>
</file>